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93"/>
  </p:notesMasterIdLst>
  <p:sldIdLst>
    <p:sldId id="256" r:id="rId2"/>
    <p:sldId id="260" r:id="rId3"/>
    <p:sldId id="258" r:id="rId4"/>
    <p:sldId id="259" r:id="rId5"/>
    <p:sldId id="261" r:id="rId6"/>
    <p:sldId id="262" r:id="rId7"/>
    <p:sldId id="269" r:id="rId8"/>
    <p:sldId id="263" r:id="rId9"/>
    <p:sldId id="264" r:id="rId10"/>
    <p:sldId id="265" r:id="rId11"/>
    <p:sldId id="266" r:id="rId12"/>
    <p:sldId id="275" r:id="rId13"/>
    <p:sldId id="267" r:id="rId14"/>
    <p:sldId id="270" r:id="rId15"/>
    <p:sldId id="271" r:id="rId16"/>
    <p:sldId id="272" r:id="rId17"/>
    <p:sldId id="273" r:id="rId18"/>
    <p:sldId id="276" r:id="rId19"/>
    <p:sldId id="278" r:id="rId20"/>
    <p:sldId id="277" r:id="rId21"/>
    <p:sldId id="291" r:id="rId22"/>
    <p:sldId id="280" r:id="rId23"/>
    <p:sldId id="281" r:id="rId24"/>
    <p:sldId id="282" r:id="rId25"/>
    <p:sldId id="283" r:id="rId26"/>
    <p:sldId id="285" r:id="rId27"/>
    <p:sldId id="286" r:id="rId28"/>
    <p:sldId id="288" r:id="rId29"/>
    <p:sldId id="289" r:id="rId30"/>
    <p:sldId id="290" r:id="rId31"/>
    <p:sldId id="292"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9" r:id="rId47"/>
    <p:sldId id="310" r:id="rId48"/>
    <p:sldId id="308" r:id="rId49"/>
    <p:sldId id="311" r:id="rId50"/>
    <p:sldId id="312" r:id="rId51"/>
    <p:sldId id="313" r:id="rId52"/>
    <p:sldId id="314" r:id="rId53"/>
    <p:sldId id="315" r:id="rId54"/>
    <p:sldId id="316" r:id="rId55"/>
    <p:sldId id="317" r:id="rId56"/>
    <p:sldId id="321" r:id="rId57"/>
    <p:sldId id="318" r:id="rId58"/>
    <p:sldId id="319" r:id="rId59"/>
    <p:sldId id="320" r:id="rId60"/>
    <p:sldId id="322" r:id="rId61"/>
    <p:sldId id="323" r:id="rId62"/>
    <p:sldId id="330" r:id="rId63"/>
    <p:sldId id="325" r:id="rId64"/>
    <p:sldId id="326" r:id="rId65"/>
    <p:sldId id="328" r:id="rId66"/>
    <p:sldId id="327" r:id="rId67"/>
    <p:sldId id="329" r:id="rId68"/>
    <p:sldId id="332" r:id="rId69"/>
    <p:sldId id="331" r:id="rId70"/>
    <p:sldId id="333" r:id="rId71"/>
    <p:sldId id="335" r:id="rId72"/>
    <p:sldId id="334" r:id="rId73"/>
    <p:sldId id="336" r:id="rId74"/>
    <p:sldId id="337" r:id="rId75"/>
    <p:sldId id="338" r:id="rId76"/>
    <p:sldId id="339" r:id="rId77"/>
    <p:sldId id="340" r:id="rId78"/>
    <p:sldId id="341" r:id="rId79"/>
    <p:sldId id="342" r:id="rId80"/>
    <p:sldId id="343" r:id="rId81"/>
    <p:sldId id="344" r:id="rId82"/>
    <p:sldId id="346" r:id="rId83"/>
    <p:sldId id="345" r:id="rId84"/>
    <p:sldId id="347" r:id="rId85"/>
    <p:sldId id="348" r:id="rId86"/>
    <p:sldId id="349" r:id="rId87"/>
    <p:sldId id="350" r:id="rId88"/>
    <p:sldId id="351" r:id="rId89"/>
    <p:sldId id="352" r:id="rId90"/>
    <p:sldId id="353" r:id="rId91"/>
    <p:sldId id="354" r:id="rId9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5580" autoAdjust="0"/>
    <p:restoredTop sz="94660"/>
  </p:normalViewPr>
  <p:slideViewPr>
    <p:cSldViewPr snapToGrid="0">
      <p:cViewPr varScale="1">
        <p:scale>
          <a:sx n="74" d="100"/>
          <a:sy n="74" d="100"/>
        </p:scale>
        <p:origin x="86" y="37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1B9175-BCEB-4ABE-A92A-750199ECB87C}" type="datetimeFigureOut">
              <a:rPr lang="en-IN" smtClean="0"/>
              <a:t>20-06-2018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205DC3-31E4-4802-B7B2-F95A2CEBD129}" type="slidenum">
              <a:rPr lang="en-IN" smtClean="0"/>
              <a:t>‹#›</a:t>
            </a:fld>
            <a:endParaRPr lang="en-IN"/>
          </a:p>
        </p:txBody>
      </p:sp>
    </p:spTree>
    <p:extLst>
      <p:ext uri="{BB962C8B-B14F-4D97-AF65-F5344CB8AC3E}">
        <p14:creationId xmlns:p14="http://schemas.microsoft.com/office/powerpoint/2010/main" val="1679935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6205DC3-31E4-4802-B7B2-F95A2CEBD129}" type="slidenum">
              <a:rPr lang="en-IN" smtClean="0"/>
              <a:t>46</a:t>
            </a:fld>
            <a:endParaRPr lang="en-IN"/>
          </a:p>
        </p:txBody>
      </p:sp>
    </p:spTree>
    <p:extLst>
      <p:ext uri="{BB962C8B-B14F-4D97-AF65-F5344CB8AC3E}">
        <p14:creationId xmlns:p14="http://schemas.microsoft.com/office/powerpoint/2010/main" val="1927389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6205DC3-31E4-4802-B7B2-F95A2CEBD129}" type="slidenum">
              <a:rPr lang="en-IN" smtClean="0"/>
              <a:t>51</a:t>
            </a:fld>
            <a:endParaRPr lang="en-IN"/>
          </a:p>
        </p:txBody>
      </p:sp>
    </p:spTree>
    <p:extLst>
      <p:ext uri="{BB962C8B-B14F-4D97-AF65-F5344CB8AC3E}">
        <p14:creationId xmlns:p14="http://schemas.microsoft.com/office/powerpoint/2010/main" val="4030176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6205DC3-31E4-4802-B7B2-F95A2CEBD129}" type="slidenum">
              <a:rPr lang="en-IN" smtClean="0"/>
              <a:t>57</a:t>
            </a:fld>
            <a:endParaRPr lang="en-IN"/>
          </a:p>
        </p:txBody>
      </p:sp>
    </p:spTree>
    <p:extLst>
      <p:ext uri="{BB962C8B-B14F-4D97-AF65-F5344CB8AC3E}">
        <p14:creationId xmlns:p14="http://schemas.microsoft.com/office/powerpoint/2010/main" val="1221633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6205DC3-31E4-4802-B7B2-F95A2CEBD129}" type="slidenum">
              <a:rPr lang="en-IN" smtClean="0"/>
              <a:t>66</a:t>
            </a:fld>
            <a:endParaRPr lang="en-IN"/>
          </a:p>
        </p:txBody>
      </p:sp>
    </p:spTree>
    <p:extLst>
      <p:ext uri="{BB962C8B-B14F-4D97-AF65-F5344CB8AC3E}">
        <p14:creationId xmlns:p14="http://schemas.microsoft.com/office/powerpoint/2010/main" val="1880340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66205DC3-31E4-4802-B7B2-F95A2CEBD129}" type="slidenum">
              <a:rPr lang="en-IN" smtClean="0"/>
              <a:t>83</a:t>
            </a:fld>
            <a:endParaRPr lang="en-IN"/>
          </a:p>
        </p:txBody>
      </p:sp>
    </p:spTree>
    <p:extLst>
      <p:ext uri="{BB962C8B-B14F-4D97-AF65-F5344CB8AC3E}">
        <p14:creationId xmlns:p14="http://schemas.microsoft.com/office/powerpoint/2010/main" val="202563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E00EFD0-F850-4E0F-9890-48620FF25ECD}" type="datetime1">
              <a:rPr lang="en-US" smtClean="0"/>
              <a:t>6/20/2018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n-IN" smtClean="0"/>
              <a:t>COA by Shriram K Vasudevan</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9239185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E43EB6-7002-4F1B-B343-F809BD5B8710}"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91314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42EA73D-CC36-4391-B43E-72110CCC2C60}"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848602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853A8A-5E06-47FA-8AC3-67B4BE625CFC}"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961155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10380196-9000-465A-A733-8B2A0D64172A}" type="datetime1">
              <a:rPr lang="en-US" smtClean="0"/>
              <a:t>6/20/2018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lang="en-IN" smtClean="0"/>
              <a:t>COA by Shriram K Vasudevan</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7032576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2A2A9C-4014-4E59-A76E-0BFE99167675}" type="datetime1">
              <a:rPr lang="en-US" smtClean="0"/>
              <a:t>6/20/2018</a:t>
            </a:fld>
            <a:endParaRPr lang="en-US" dirty="0"/>
          </a:p>
        </p:txBody>
      </p:sp>
      <p:sp>
        <p:nvSpPr>
          <p:cNvPr id="6" name="Footer Placeholder 5"/>
          <p:cNvSpPr>
            <a:spLocks noGrp="1"/>
          </p:cNvSpPr>
          <p:nvPr>
            <p:ph type="ftr" sz="quarter" idx="11"/>
          </p:nvPr>
        </p:nvSpPr>
        <p:spPr/>
        <p:txBody>
          <a:bodyPr/>
          <a:lstStyle/>
          <a:p>
            <a:r>
              <a:rPr lang="en-IN" smtClean="0"/>
              <a:t>COA by Shriram K Vasudevan</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30621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1D61A7C-B8B8-4F1A-BC47-FE87AF5253D3}" type="datetime1">
              <a:rPr lang="en-US" smtClean="0"/>
              <a:t>6/20/2018</a:t>
            </a:fld>
            <a:endParaRPr lang="en-US" dirty="0"/>
          </a:p>
        </p:txBody>
      </p:sp>
      <p:sp>
        <p:nvSpPr>
          <p:cNvPr id="8" name="Footer Placeholder 7"/>
          <p:cNvSpPr>
            <a:spLocks noGrp="1"/>
          </p:cNvSpPr>
          <p:nvPr>
            <p:ph type="ftr" sz="quarter" idx="11"/>
          </p:nvPr>
        </p:nvSpPr>
        <p:spPr/>
        <p:txBody>
          <a:bodyPr/>
          <a:lstStyle/>
          <a:p>
            <a:r>
              <a:rPr lang="en-IN" smtClean="0"/>
              <a:t>COA by Shriram K Vasudevan</a:t>
            </a:r>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787575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25703AE-1F73-49D7-8DF5-3DAFC5633842}" type="datetime1">
              <a:rPr lang="en-US" smtClean="0"/>
              <a:t>6/20/2018</a:t>
            </a:fld>
            <a:endParaRPr lang="en-US" dirty="0"/>
          </a:p>
        </p:txBody>
      </p:sp>
      <p:sp>
        <p:nvSpPr>
          <p:cNvPr id="4" name="Footer Placeholder 3"/>
          <p:cNvSpPr>
            <a:spLocks noGrp="1"/>
          </p:cNvSpPr>
          <p:nvPr>
            <p:ph type="ftr" sz="quarter" idx="11"/>
          </p:nvPr>
        </p:nvSpPr>
        <p:spPr/>
        <p:txBody>
          <a:bodyPr/>
          <a:lstStyle/>
          <a:p>
            <a:r>
              <a:rPr lang="en-IN" smtClean="0"/>
              <a:t>COA by Shriram K Vasudevan</a:t>
            </a:r>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103306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35B7AB-C2F1-4F62-BB1B-2244950E3A5B}" type="datetime1">
              <a:rPr lang="en-US" smtClean="0"/>
              <a:t>6/20/2018</a:t>
            </a:fld>
            <a:endParaRPr lang="en-US" dirty="0"/>
          </a:p>
        </p:txBody>
      </p:sp>
      <p:sp>
        <p:nvSpPr>
          <p:cNvPr id="3" name="Footer Placeholder 2"/>
          <p:cNvSpPr>
            <a:spLocks noGrp="1"/>
          </p:cNvSpPr>
          <p:nvPr>
            <p:ph type="ftr" sz="quarter" idx="11"/>
          </p:nvPr>
        </p:nvSpPr>
        <p:spPr/>
        <p:txBody>
          <a:bodyPr/>
          <a:lstStyle/>
          <a:p>
            <a:r>
              <a:rPr lang="en-IN" smtClean="0"/>
              <a:t>COA by Shriram K Vasudevan</a:t>
            </a:r>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741347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2F4B93D6-4E31-47D9-816E-8C834F7C3F24}" type="datetime1">
              <a:rPr lang="en-US" smtClean="0"/>
              <a:t>6/20/2018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IN" smtClean="0"/>
              <a:t>COA by Shriram K Vasudevan</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37836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A4C23FA-5DB6-4797-AC42-C3A73B186714}" type="datetime1">
              <a:rPr lang="en-US" smtClean="0"/>
              <a:t>6/20/2018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IN" smtClean="0"/>
              <a:t>COA by Shriram K Vasudevan</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30228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24EC2EBB-1739-4964-932C-9D5DCB9DF445}" type="datetime1">
              <a:rPr lang="en-US" smtClean="0"/>
              <a:t>6/20/2018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en-IN" smtClean="0"/>
              <a:t>COA by Shriram K Vasudevan</a:t>
            </a:r>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1818692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s://www.youtube.com/playlist?list=PL3uLubnzL2TnsFH20zsKOcaViV0Jl_b3h"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sz="6600" dirty="0" smtClean="0"/>
              <a:t>Computer organization and architecture</a:t>
            </a:r>
            <a:endParaRPr lang="en-IN" sz="6600" dirty="0"/>
          </a:p>
        </p:txBody>
      </p:sp>
      <p:sp>
        <p:nvSpPr>
          <p:cNvPr id="3" name="Subtitle 2"/>
          <p:cNvSpPr>
            <a:spLocks noGrp="1"/>
          </p:cNvSpPr>
          <p:nvPr>
            <p:ph type="subTitle" idx="1"/>
          </p:nvPr>
        </p:nvSpPr>
        <p:spPr/>
        <p:txBody>
          <a:bodyPr/>
          <a:lstStyle/>
          <a:p>
            <a:r>
              <a:rPr lang="en-IN" b="1" dirty="0" smtClean="0"/>
              <a:t>Shriram K Vasudevan </a:t>
            </a:r>
          </a:p>
          <a:p>
            <a:r>
              <a:rPr lang="en-IN" b="1" dirty="0" smtClean="0"/>
              <a:t>Session – 1 </a:t>
            </a:r>
            <a:endParaRPr lang="en-IN" b="1" dirty="0"/>
          </a:p>
        </p:txBody>
      </p:sp>
      <p:sp>
        <p:nvSpPr>
          <p:cNvPr id="4" name="Date Placeholder 3"/>
          <p:cNvSpPr>
            <a:spLocks noGrp="1"/>
          </p:cNvSpPr>
          <p:nvPr>
            <p:ph type="dt" sz="half" idx="10"/>
          </p:nvPr>
        </p:nvSpPr>
        <p:spPr/>
        <p:txBody>
          <a:bodyPr/>
          <a:lstStyle/>
          <a:p>
            <a:fld id="{23AE52A2-CFFC-47EC-A73D-7A9CD1B04D75}"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1</a:t>
            </a:fld>
            <a:endParaRPr lang="en-US" dirty="0"/>
          </a:p>
        </p:txBody>
      </p:sp>
    </p:spTree>
    <p:extLst>
      <p:ext uri="{BB962C8B-B14F-4D97-AF65-F5344CB8AC3E}">
        <p14:creationId xmlns:p14="http://schemas.microsoft.com/office/powerpoint/2010/main" val="23825939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Contd.,</a:t>
            </a:r>
            <a:endParaRPr lang="en-IN" dirty="0"/>
          </a:p>
        </p:txBody>
      </p:sp>
      <p:sp>
        <p:nvSpPr>
          <p:cNvPr id="3" name="Content Placeholder 2"/>
          <p:cNvSpPr>
            <a:spLocks noGrp="1"/>
          </p:cNvSpPr>
          <p:nvPr>
            <p:ph idx="1"/>
          </p:nvPr>
        </p:nvSpPr>
        <p:spPr/>
        <p:txBody>
          <a:bodyPr/>
          <a:lstStyle/>
          <a:p>
            <a:r>
              <a:rPr lang="en-IN" dirty="0"/>
              <a:t>Where, </a:t>
            </a:r>
          </a:p>
          <a:p>
            <a:pPr lvl="1"/>
            <a:r>
              <a:rPr lang="en-IN" dirty="0"/>
              <a:t>A has the result of the operation </a:t>
            </a:r>
          </a:p>
          <a:p>
            <a:pPr lvl="1"/>
            <a:r>
              <a:rPr lang="en-IN" dirty="0"/>
              <a:t>B and C are the operands which are to be added. (B and C are called registers, which has values inside) </a:t>
            </a:r>
          </a:p>
          <a:p>
            <a:pPr lvl="1"/>
            <a:r>
              <a:rPr lang="en-IN" dirty="0"/>
              <a:t>“+” is the operation, i.e. addition. </a:t>
            </a:r>
          </a:p>
          <a:p>
            <a:pPr lvl="1"/>
            <a:r>
              <a:rPr lang="en-IN" dirty="0"/>
              <a:t>“=” is the assignment operation, after the expression is evaluated, the result shall be assigned to A. </a:t>
            </a:r>
            <a:endParaRPr lang="en-IN" dirty="0" smtClean="0"/>
          </a:p>
          <a:p>
            <a:r>
              <a:rPr lang="en-IN" b="1" dirty="0">
                <a:solidFill>
                  <a:srgbClr val="002060"/>
                </a:solidFill>
              </a:rPr>
              <a:t>The same addition expression mentioned above shall be accomplished through the instruction ADD A, B, C where B and C are the source registers with A being the destination register. </a:t>
            </a:r>
          </a:p>
          <a:p>
            <a:pPr lvl="1"/>
            <a:endParaRPr lang="en-IN" dirty="0"/>
          </a:p>
          <a:p>
            <a:endParaRPr lang="en-IN" dirty="0"/>
          </a:p>
        </p:txBody>
      </p:sp>
      <p:sp>
        <p:nvSpPr>
          <p:cNvPr id="5" name="TextBox 4"/>
          <p:cNvSpPr txBox="1"/>
          <p:nvPr/>
        </p:nvSpPr>
        <p:spPr>
          <a:xfrm>
            <a:off x="4191000" y="1533253"/>
            <a:ext cx="39624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dirty="0" smtClean="0"/>
              <a:t>A = B + C  (ADD A, B, C) </a:t>
            </a:r>
            <a:endParaRPr lang="en-IN" dirty="0"/>
          </a:p>
        </p:txBody>
      </p:sp>
      <p:sp>
        <p:nvSpPr>
          <p:cNvPr id="4" name="Date Placeholder 3"/>
          <p:cNvSpPr>
            <a:spLocks noGrp="1"/>
          </p:cNvSpPr>
          <p:nvPr>
            <p:ph type="dt" sz="half" idx="10"/>
          </p:nvPr>
        </p:nvSpPr>
        <p:spPr/>
        <p:txBody>
          <a:bodyPr/>
          <a:lstStyle/>
          <a:p>
            <a:fld id="{84A6258B-9A21-4F63-9C2B-406FCB5F0794}" type="datetime1">
              <a:rPr lang="en-US" smtClean="0"/>
              <a:t>6/20/2018</a:t>
            </a:fld>
            <a:endParaRPr lang="en-US" dirty="0"/>
          </a:p>
        </p:txBody>
      </p:sp>
      <p:sp>
        <p:nvSpPr>
          <p:cNvPr id="6" name="Footer Placeholder 5"/>
          <p:cNvSpPr>
            <a:spLocks noGrp="1"/>
          </p:cNvSpPr>
          <p:nvPr>
            <p:ph type="ftr" sz="quarter" idx="11"/>
          </p:nvPr>
        </p:nvSpPr>
        <p:spPr/>
        <p:txBody>
          <a:bodyPr/>
          <a:lstStyle/>
          <a:p>
            <a:r>
              <a:rPr lang="en-IN" smtClean="0"/>
              <a:t>COA by Shriram K Vasudevan</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10</a:t>
            </a:fld>
            <a:endParaRPr lang="en-US" dirty="0"/>
          </a:p>
        </p:txBody>
      </p:sp>
    </p:spTree>
    <p:extLst>
      <p:ext uri="{BB962C8B-B14F-4D97-AF65-F5344CB8AC3E}">
        <p14:creationId xmlns:p14="http://schemas.microsoft.com/office/powerpoint/2010/main" val="36965402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Contd., </a:t>
            </a:r>
            <a:endParaRPr lang="en-IN" dirty="0"/>
          </a:p>
        </p:txBody>
      </p:sp>
      <p:sp>
        <p:nvSpPr>
          <p:cNvPr id="3" name="Content Placeholder 2"/>
          <p:cNvSpPr>
            <a:spLocks noGrp="1"/>
          </p:cNvSpPr>
          <p:nvPr>
            <p:ph idx="1"/>
          </p:nvPr>
        </p:nvSpPr>
        <p:spPr>
          <a:xfrm>
            <a:off x="1528354" y="1937656"/>
            <a:ext cx="10054045" cy="4062549"/>
          </a:xfrm>
        </p:spPr>
        <p:txBody>
          <a:bodyPr>
            <a:normAutofit fontScale="92500" lnSpcReduction="10000"/>
          </a:bodyPr>
          <a:lstStyle/>
          <a:p>
            <a:r>
              <a:rPr lang="en-IN" dirty="0"/>
              <a:t>Now, it is ISA’s role shall come here in deciding the following very important considerations. </a:t>
            </a:r>
          </a:p>
          <a:p>
            <a:pPr lvl="1"/>
            <a:r>
              <a:rPr lang="en-IN" dirty="0"/>
              <a:t>What is the operation to be performed? </a:t>
            </a:r>
          </a:p>
          <a:p>
            <a:pPr lvl="1"/>
            <a:r>
              <a:rPr lang="en-IN" dirty="0"/>
              <a:t>Where to store the operands? </a:t>
            </a:r>
          </a:p>
          <a:p>
            <a:pPr lvl="1"/>
            <a:r>
              <a:rPr lang="en-IN" dirty="0"/>
              <a:t>Where to store the result of the operation? </a:t>
            </a:r>
          </a:p>
          <a:p>
            <a:pPr lvl="1"/>
            <a:r>
              <a:rPr lang="en-IN" dirty="0"/>
              <a:t>How many operands are needed to perform (this) operation? </a:t>
            </a:r>
          </a:p>
          <a:p>
            <a:pPr lvl="1"/>
            <a:r>
              <a:rPr lang="en-IN" dirty="0"/>
              <a:t>Does the ISA support the operation specified? (For an instance 8085 does not support multiplication and division). </a:t>
            </a:r>
          </a:p>
          <a:p>
            <a:pPr lvl="1"/>
            <a:r>
              <a:rPr lang="en-IN" dirty="0"/>
              <a:t>What is the type of the operation? (it can be classified, reader shall be introduced to this)</a:t>
            </a:r>
          </a:p>
          <a:p>
            <a:pPr lvl="1"/>
            <a:r>
              <a:rPr lang="en-IN" dirty="0"/>
              <a:t>What is the format of the operation? </a:t>
            </a:r>
          </a:p>
          <a:p>
            <a:pPr lvl="1"/>
            <a:r>
              <a:rPr lang="en-IN" dirty="0"/>
              <a:t>Size of the operands. </a:t>
            </a:r>
          </a:p>
          <a:p>
            <a:pPr lvl="1"/>
            <a:r>
              <a:rPr lang="en-IN" dirty="0"/>
              <a:t>What are the addressing modes supported? How to address the operands? </a:t>
            </a:r>
          </a:p>
          <a:p>
            <a:pPr lvl="1"/>
            <a:endParaRPr lang="en-IN" dirty="0"/>
          </a:p>
        </p:txBody>
      </p:sp>
      <p:sp>
        <p:nvSpPr>
          <p:cNvPr id="4" name="Date Placeholder 3"/>
          <p:cNvSpPr>
            <a:spLocks noGrp="1"/>
          </p:cNvSpPr>
          <p:nvPr>
            <p:ph type="dt" sz="half" idx="10"/>
          </p:nvPr>
        </p:nvSpPr>
        <p:spPr/>
        <p:txBody>
          <a:bodyPr/>
          <a:lstStyle/>
          <a:p>
            <a:fld id="{07BE997A-30D1-4C05-A795-14CAFAFF56B9}"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11</a:t>
            </a:fld>
            <a:endParaRPr lang="en-US" dirty="0"/>
          </a:p>
        </p:txBody>
      </p:sp>
    </p:spTree>
    <p:extLst>
      <p:ext uri="{BB962C8B-B14F-4D97-AF65-F5344CB8AC3E}">
        <p14:creationId xmlns:p14="http://schemas.microsoft.com/office/powerpoint/2010/main" val="10361418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sz="6600" dirty="0" smtClean="0"/>
              <a:t>Computer organization and architecture</a:t>
            </a:r>
            <a:endParaRPr lang="en-IN" sz="6600" dirty="0"/>
          </a:p>
        </p:txBody>
      </p:sp>
      <p:sp>
        <p:nvSpPr>
          <p:cNvPr id="3" name="Subtitle 2"/>
          <p:cNvSpPr>
            <a:spLocks noGrp="1"/>
          </p:cNvSpPr>
          <p:nvPr>
            <p:ph type="subTitle" idx="1"/>
          </p:nvPr>
        </p:nvSpPr>
        <p:spPr/>
        <p:txBody>
          <a:bodyPr/>
          <a:lstStyle/>
          <a:p>
            <a:r>
              <a:rPr lang="en-IN" b="1" dirty="0" smtClean="0"/>
              <a:t>Shriram K Vasudevan </a:t>
            </a:r>
          </a:p>
          <a:p>
            <a:r>
              <a:rPr lang="en-IN" b="1" dirty="0" smtClean="0"/>
              <a:t>Session – </a:t>
            </a:r>
            <a:r>
              <a:rPr lang="en-IN" b="1" dirty="0"/>
              <a:t>3</a:t>
            </a:r>
          </a:p>
        </p:txBody>
      </p:sp>
      <p:sp>
        <p:nvSpPr>
          <p:cNvPr id="4" name="Date Placeholder 3"/>
          <p:cNvSpPr>
            <a:spLocks noGrp="1"/>
          </p:cNvSpPr>
          <p:nvPr>
            <p:ph type="dt" sz="half" idx="10"/>
          </p:nvPr>
        </p:nvSpPr>
        <p:spPr/>
        <p:txBody>
          <a:bodyPr/>
          <a:lstStyle/>
          <a:p>
            <a:fld id="{A2E7FEB1-DA35-437C-AD04-18B8626A1F59}"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12</a:t>
            </a:fld>
            <a:endParaRPr lang="en-US" dirty="0"/>
          </a:p>
        </p:txBody>
      </p:sp>
    </p:spTree>
    <p:extLst>
      <p:ext uri="{BB962C8B-B14F-4D97-AF65-F5344CB8AC3E}">
        <p14:creationId xmlns:p14="http://schemas.microsoft.com/office/powerpoint/2010/main" val="15976534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Types of ISA – An understanding </a:t>
            </a:r>
            <a:endParaRPr lang="en-IN" dirty="0"/>
          </a:p>
        </p:txBody>
      </p:sp>
      <p:sp>
        <p:nvSpPr>
          <p:cNvPr id="3" name="Content Placeholder 2"/>
          <p:cNvSpPr>
            <a:spLocks noGrp="1"/>
          </p:cNvSpPr>
          <p:nvPr>
            <p:ph idx="1"/>
          </p:nvPr>
        </p:nvSpPr>
        <p:spPr>
          <a:xfrm>
            <a:off x="1371600" y="1680754"/>
            <a:ext cx="9601200" cy="4186646"/>
          </a:xfrm>
        </p:spPr>
        <p:txBody>
          <a:bodyPr/>
          <a:lstStyle/>
          <a:p>
            <a:r>
              <a:rPr lang="en-IN" dirty="0"/>
              <a:t>Some call it classes, some call it types. </a:t>
            </a:r>
            <a:endParaRPr lang="en-IN" dirty="0" smtClean="0"/>
          </a:p>
          <a:p>
            <a:r>
              <a:rPr lang="en-IN" dirty="0" smtClean="0"/>
              <a:t>We </a:t>
            </a:r>
            <a:r>
              <a:rPr lang="en-IN" dirty="0"/>
              <a:t>can retain the term types of ISA for the discussion purpose. There are four types of ISA. </a:t>
            </a:r>
            <a:endParaRPr lang="en-IN" dirty="0" smtClean="0"/>
          </a:p>
          <a:p>
            <a:r>
              <a:rPr lang="en-IN" dirty="0" smtClean="0"/>
              <a:t>They </a:t>
            </a:r>
            <a:r>
              <a:rPr lang="en-IN" dirty="0"/>
              <a:t>are listed as follows, one after another. </a:t>
            </a:r>
          </a:p>
          <a:p>
            <a:pPr lvl="1"/>
            <a:r>
              <a:rPr lang="en-IN" i="0" dirty="0"/>
              <a:t>Accumulator</a:t>
            </a:r>
          </a:p>
          <a:p>
            <a:pPr lvl="1"/>
            <a:r>
              <a:rPr lang="en-IN" i="0" dirty="0"/>
              <a:t>Stack</a:t>
            </a:r>
          </a:p>
          <a:p>
            <a:pPr lvl="1"/>
            <a:r>
              <a:rPr lang="en-IN" i="0" dirty="0"/>
              <a:t>Register (General purpose)</a:t>
            </a:r>
          </a:p>
          <a:p>
            <a:pPr lvl="1"/>
            <a:r>
              <a:rPr lang="en-IN" i="0" dirty="0"/>
              <a:t>Register (Load and Store)</a:t>
            </a:r>
          </a:p>
        </p:txBody>
      </p:sp>
      <p:sp>
        <p:nvSpPr>
          <p:cNvPr id="4" name="Date Placeholder 3"/>
          <p:cNvSpPr>
            <a:spLocks noGrp="1"/>
          </p:cNvSpPr>
          <p:nvPr>
            <p:ph type="dt" sz="half" idx="10"/>
          </p:nvPr>
        </p:nvSpPr>
        <p:spPr/>
        <p:txBody>
          <a:bodyPr/>
          <a:lstStyle/>
          <a:p>
            <a:fld id="{AEDD8F5D-882A-444C-840F-A7946295FC26}"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36296727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Contd.,</a:t>
            </a:r>
            <a:endParaRPr lang="en-IN" dirty="0"/>
          </a:p>
        </p:txBody>
      </p:sp>
      <p:sp>
        <p:nvSpPr>
          <p:cNvPr id="3" name="Content Placeholder 2"/>
          <p:cNvSpPr>
            <a:spLocks noGrp="1"/>
          </p:cNvSpPr>
          <p:nvPr>
            <p:ph idx="1"/>
          </p:nvPr>
        </p:nvSpPr>
        <p:spPr/>
        <p:txBody>
          <a:bodyPr/>
          <a:lstStyle/>
          <a:p>
            <a:r>
              <a:rPr lang="en-IN" b="1" u="sng" dirty="0" smtClean="0">
                <a:solidFill>
                  <a:srgbClr val="002060"/>
                </a:solidFill>
              </a:rPr>
              <a:t>Accumulator:</a:t>
            </a:r>
          </a:p>
          <a:p>
            <a:r>
              <a:rPr lang="en-IN" dirty="0"/>
              <a:t>This is normally referred as 1-address type of ISA. </a:t>
            </a:r>
            <a:endParaRPr lang="en-IN" dirty="0" smtClean="0"/>
          </a:p>
          <a:p>
            <a:r>
              <a:rPr lang="en-IN" dirty="0" smtClean="0"/>
              <a:t>In </a:t>
            </a:r>
            <a:r>
              <a:rPr lang="en-IN" dirty="0"/>
              <a:t>this </a:t>
            </a:r>
            <a:r>
              <a:rPr lang="en-IN" dirty="0" smtClean="0"/>
              <a:t>approach, </a:t>
            </a:r>
            <a:r>
              <a:rPr lang="en-IN" dirty="0"/>
              <a:t>the content from a memory location or a specified register shall be added with the content available in the accumulator register and the result obtained shall also be stored back into the accumulator. </a:t>
            </a:r>
            <a:endParaRPr lang="en-IN" dirty="0" smtClean="0"/>
          </a:p>
          <a:p>
            <a:r>
              <a:rPr lang="en-IN" dirty="0" smtClean="0"/>
              <a:t>Here</a:t>
            </a:r>
            <a:r>
              <a:rPr lang="en-IN" dirty="0"/>
              <a:t>, in this approach, accumulator is the main component and carries more focus. This approach is accumulator </a:t>
            </a:r>
            <a:r>
              <a:rPr lang="en-IN" dirty="0" smtClean="0"/>
              <a:t>centric.</a:t>
            </a:r>
          </a:p>
          <a:p>
            <a:endParaRPr lang="en-IN" dirty="0"/>
          </a:p>
        </p:txBody>
      </p:sp>
      <p:pic>
        <p:nvPicPr>
          <p:cNvPr id="7" name="Picture 6"/>
          <p:cNvPicPr>
            <a:picLocks noChangeAspect="1"/>
          </p:cNvPicPr>
          <p:nvPr/>
        </p:nvPicPr>
        <p:blipFill>
          <a:blip r:embed="rId2"/>
          <a:stretch>
            <a:fillRect/>
          </a:stretch>
        </p:blipFill>
        <p:spPr>
          <a:xfrm>
            <a:off x="4683306" y="5124314"/>
            <a:ext cx="3295650" cy="981075"/>
          </a:xfrm>
          <a:prstGeom prst="rect">
            <a:avLst/>
          </a:prstGeom>
        </p:spPr>
      </p:pic>
      <p:sp>
        <p:nvSpPr>
          <p:cNvPr id="4" name="Date Placeholder 3"/>
          <p:cNvSpPr>
            <a:spLocks noGrp="1"/>
          </p:cNvSpPr>
          <p:nvPr>
            <p:ph type="dt" sz="half" idx="10"/>
          </p:nvPr>
        </p:nvSpPr>
        <p:spPr/>
        <p:txBody>
          <a:bodyPr/>
          <a:lstStyle/>
          <a:p>
            <a:fld id="{C201820A-BF5A-4639-90D4-826137F68A45}"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23050886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9072" y="280358"/>
            <a:ext cx="9601200" cy="1485900"/>
          </a:xfrm>
        </p:spPr>
        <p:txBody>
          <a:bodyPr/>
          <a:lstStyle/>
          <a:p>
            <a:r>
              <a:rPr lang="en-IN" dirty="0" smtClean="0"/>
              <a:t>Contd., </a:t>
            </a:r>
            <a:endParaRPr lang="en-IN" dirty="0"/>
          </a:p>
        </p:txBody>
      </p:sp>
      <p:sp>
        <p:nvSpPr>
          <p:cNvPr id="3" name="Content Placeholder 2"/>
          <p:cNvSpPr>
            <a:spLocks noGrp="1"/>
          </p:cNvSpPr>
          <p:nvPr>
            <p:ph sz="half" idx="1"/>
          </p:nvPr>
        </p:nvSpPr>
        <p:spPr>
          <a:xfrm>
            <a:off x="1406106" y="1975448"/>
            <a:ext cx="4753154" cy="3994031"/>
          </a:xfrm>
        </p:spPr>
        <p:txBody>
          <a:bodyPr>
            <a:normAutofit fontScale="85000" lnSpcReduction="10000"/>
          </a:bodyPr>
          <a:lstStyle/>
          <a:p>
            <a:pPr algn="just"/>
            <a:r>
              <a:rPr lang="en-IN" b="1" u="sng" dirty="0">
                <a:solidFill>
                  <a:srgbClr val="002060"/>
                </a:solidFill>
              </a:rPr>
              <a:t>Stack: </a:t>
            </a:r>
            <a:endParaRPr lang="en-IN" u="sng" dirty="0">
              <a:solidFill>
                <a:srgbClr val="002060"/>
              </a:solidFill>
            </a:endParaRPr>
          </a:p>
          <a:p>
            <a:pPr algn="just"/>
            <a:r>
              <a:rPr lang="en-IN" dirty="0"/>
              <a:t>This is often regarded as 0 address instruction. </a:t>
            </a:r>
            <a:endParaRPr lang="en-IN" dirty="0" smtClean="0"/>
          </a:p>
          <a:p>
            <a:pPr algn="just"/>
            <a:r>
              <a:rPr lang="en-IN" dirty="0" smtClean="0"/>
              <a:t>Here</a:t>
            </a:r>
            <a:r>
              <a:rPr lang="en-IN" dirty="0"/>
              <a:t>, the user </a:t>
            </a:r>
            <a:r>
              <a:rPr lang="en-IN" dirty="0" smtClean="0"/>
              <a:t>need </a:t>
            </a:r>
            <a:r>
              <a:rPr lang="en-IN" dirty="0"/>
              <a:t>not have to mention any operand and the instruction is operand less. </a:t>
            </a:r>
            <a:endParaRPr lang="en-IN" dirty="0" smtClean="0"/>
          </a:p>
          <a:p>
            <a:pPr algn="just"/>
            <a:r>
              <a:rPr lang="en-IN" dirty="0" smtClean="0"/>
              <a:t>Means</a:t>
            </a:r>
            <a:r>
              <a:rPr lang="en-IN" dirty="0"/>
              <a:t>, a PUSH instruction shall push the content into the stack and POP shall pop the content out from the stack to a register. </a:t>
            </a:r>
            <a:endParaRPr lang="en-IN" dirty="0" smtClean="0"/>
          </a:p>
          <a:p>
            <a:pPr algn="just"/>
            <a:r>
              <a:rPr lang="en-IN" dirty="0" smtClean="0"/>
              <a:t>The </a:t>
            </a:r>
            <a:r>
              <a:rPr lang="en-IN" dirty="0"/>
              <a:t>contents shall be added to the stack through the reference to the top of the stack. </a:t>
            </a:r>
            <a:endParaRPr lang="en-IN" dirty="0" smtClean="0"/>
          </a:p>
          <a:p>
            <a:pPr algn="just"/>
            <a:r>
              <a:rPr lang="en-IN" dirty="0" smtClean="0"/>
              <a:t>The </a:t>
            </a:r>
            <a:r>
              <a:rPr lang="en-IN" dirty="0"/>
              <a:t>instructions to be remembered are “PUSH and POP”.  This is a very simple approach and effective too. </a:t>
            </a:r>
          </a:p>
        </p:txBody>
      </p:sp>
      <p:pic>
        <p:nvPicPr>
          <p:cNvPr id="5" name="Picture 4"/>
          <p:cNvPicPr>
            <a:picLocks noChangeAspect="1"/>
          </p:cNvPicPr>
          <p:nvPr/>
        </p:nvPicPr>
        <p:blipFill>
          <a:blip r:embed="rId2"/>
          <a:stretch>
            <a:fillRect/>
          </a:stretch>
        </p:blipFill>
        <p:spPr>
          <a:xfrm>
            <a:off x="7090914" y="194097"/>
            <a:ext cx="4171714" cy="6474125"/>
          </a:xfrm>
          <a:prstGeom prst="rect">
            <a:avLst/>
          </a:prstGeom>
        </p:spPr>
      </p:pic>
      <p:sp>
        <p:nvSpPr>
          <p:cNvPr id="4" name="Date Placeholder 3"/>
          <p:cNvSpPr>
            <a:spLocks noGrp="1"/>
          </p:cNvSpPr>
          <p:nvPr>
            <p:ph type="dt" sz="half" idx="10"/>
          </p:nvPr>
        </p:nvSpPr>
        <p:spPr/>
        <p:txBody>
          <a:bodyPr/>
          <a:lstStyle/>
          <a:p>
            <a:fld id="{A94AD6B8-AAE0-4F68-9B40-0C65E1A71E10}" type="datetime1">
              <a:rPr lang="en-US" smtClean="0"/>
              <a:t>6/20/2018</a:t>
            </a:fld>
            <a:endParaRPr lang="en-US" dirty="0"/>
          </a:p>
        </p:txBody>
      </p:sp>
      <p:sp>
        <p:nvSpPr>
          <p:cNvPr id="6" name="Footer Placeholder 5"/>
          <p:cNvSpPr>
            <a:spLocks noGrp="1"/>
          </p:cNvSpPr>
          <p:nvPr>
            <p:ph type="ftr" sz="quarter" idx="11"/>
          </p:nvPr>
        </p:nvSpPr>
        <p:spPr/>
        <p:txBody>
          <a:bodyPr/>
          <a:lstStyle/>
          <a:p>
            <a:r>
              <a:rPr lang="en-IN" smtClean="0"/>
              <a:t>COA by Shriram K Vasudevan</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21305981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Contd., </a:t>
            </a:r>
            <a:endParaRPr lang="en-IN" dirty="0"/>
          </a:p>
        </p:txBody>
      </p:sp>
      <p:sp>
        <p:nvSpPr>
          <p:cNvPr id="3" name="Content Placeholder 2"/>
          <p:cNvSpPr>
            <a:spLocks noGrp="1"/>
          </p:cNvSpPr>
          <p:nvPr>
            <p:ph sz="half" idx="1"/>
          </p:nvPr>
        </p:nvSpPr>
        <p:spPr>
          <a:xfrm>
            <a:off x="1164566" y="2202655"/>
            <a:ext cx="4447786" cy="3581401"/>
          </a:xfrm>
        </p:spPr>
        <p:txBody>
          <a:bodyPr>
            <a:normAutofit fontScale="85000" lnSpcReduction="20000"/>
          </a:bodyPr>
          <a:lstStyle/>
          <a:p>
            <a:pPr algn="just"/>
            <a:r>
              <a:rPr lang="en-IN" u="sng" dirty="0" smtClean="0">
                <a:solidFill>
                  <a:srgbClr val="002060"/>
                </a:solidFill>
              </a:rPr>
              <a:t>Register: (general purpose approach)</a:t>
            </a:r>
          </a:p>
          <a:p>
            <a:pPr algn="just"/>
            <a:r>
              <a:rPr lang="en-IN" dirty="0"/>
              <a:t>This is an approach where, general purpose registers shall be involved in the operation. </a:t>
            </a:r>
            <a:endParaRPr lang="en-IN" dirty="0" smtClean="0"/>
          </a:p>
          <a:p>
            <a:pPr algn="just"/>
            <a:r>
              <a:rPr lang="en-IN" dirty="0" smtClean="0"/>
              <a:t>Here</a:t>
            </a:r>
            <a:r>
              <a:rPr lang="en-IN" dirty="0"/>
              <a:t>, in this approach the contents from the registers (operands) shall be used and when the result is available shall be stored in another register. </a:t>
            </a:r>
            <a:endParaRPr lang="en-IN" dirty="0" smtClean="0"/>
          </a:p>
          <a:p>
            <a:pPr algn="just"/>
            <a:r>
              <a:rPr lang="en-IN" dirty="0" smtClean="0"/>
              <a:t>It </a:t>
            </a:r>
            <a:r>
              <a:rPr lang="en-IN" dirty="0"/>
              <a:t>could even be accumulator to store the result. </a:t>
            </a:r>
            <a:endParaRPr lang="en-IN" dirty="0" smtClean="0"/>
          </a:p>
          <a:p>
            <a:pPr algn="just"/>
            <a:r>
              <a:rPr lang="en-IN" dirty="0" smtClean="0"/>
              <a:t>Here</a:t>
            </a:r>
            <a:r>
              <a:rPr lang="en-IN" dirty="0"/>
              <a:t>, there are two options. One, there can be 2 operands. </a:t>
            </a:r>
            <a:endParaRPr lang="en-IN" dirty="0" smtClean="0"/>
          </a:p>
          <a:p>
            <a:pPr algn="just"/>
            <a:r>
              <a:rPr lang="en-IN" dirty="0" smtClean="0"/>
              <a:t>Secondly</a:t>
            </a:r>
            <a:r>
              <a:rPr lang="en-IN" dirty="0"/>
              <a:t>, there can be three operands. </a:t>
            </a:r>
            <a:endParaRPr lang="en-IN" u="sng" dirty="0">
              <a:solidFill>
                <a:srgbClr val="002060"/>
              </a:solidFill>
            </a:endParaRPr>
          </a:p>
        </p:txBody>
      </p:sp>
      <p:pic>
        <p:nvPicPr>
          <p:cNvPr id="5" name="Picture 4"/>
          <p:cNvPicPr>
            <a:picLocks noChangeAspect="1"/>
          </p:cNvPicPr>
          <p:nvPr/>
        </p:nvPicPr>
        <p:blipFill>
          <a:blip r:embed="rId2"/>
          <a:stretch>
            <a:fillRect/>
          </a:stretch>
        </p:blipFill>
        <p:spPr>
          <a:xfrm>
            <a:off x="5828012" y="3112788"/>
            <a:ext cx="6280207" cy="2175205"/>
          </a:xfrm>
          <a:prstGeom prst="rect">
            <a:avLst/>
          </a:prstGeom>
        </p:spPr>
      </p:pic>
      <p:sp>
        <p:nvSpPr>
          <p:cNvPr id="4" name="Date Placeholder 3"/>
          <p:cNvSpPr>
            <a:spLocks noGrp="1"/>
          </p:cNvSpPr>
          <p:nvPr>
            <p:ph type="dt" sz="half" idx="10"/>
          </p:nvPr>
        </p:nvSpPr>
        <p:spPr/>
        <p:txBody>
          <a:bodyPr/>
          <a:lstStyle/>
          <a:p>
            <a:fld id="{805D635E-42F4-4840-8B40-6B46F0C6A840}" type="datetime1">
              <a:rPr lang="en-US" smtClean="0"/>
              <a:t>6/20/2018</a:t>
            </a:fld>
            <a:endParaRPr lang="en-US" dirty="0"/>
          </a:p>
        </p:txBody>
      </p:sp>
      <p:sp>
        <p:nvSpPr>
          <p:cNvPr id="6" name="Footer Placeholder 5"/>
          <p:cNvSpPr>
            <a:spLocks noGrp="1"/>
          </p:cNvSpPr>
          <p:nvPr>
            <p:ph type="ftr" sz="quarter" idx="11"/>
          </p:nvPr>
        </p:nvSpPr>
        <p:spPr/>
        <p:txBody>
          <a:bodyPr/>
          <a:lstStyle/>
          <a:p>
            <a:r>
              <a:rPr lang="en-IN" smtClean="0"/>
              <a:t>COA by Shriram K Vasudevan</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16</a:t>
            </a:fld>
            <a:endParaRPr lang="en-US" dirty="0"/>
          </a:p>
        </p:txBody>
      </p:sp>
    </p:spTree>
    <p:extLst>
      <p:ext uri="{BB962C8B-B14F-4D97-AF65-F5344CB8AC3E}">
        <p14:creationId xmlns:p14="http://schemas.microsoft.com/office/powerpoint/2010/main" val="24665234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675" y="239428"/>
            <a:ext cx="9601200" cy="1485900"/>
          </a:xfrm>
        </p:spPr>
        <p:txBody>
          <a:bodyPr/>
          <a:lstStyle/>
          <a:p>
            <a:r>
              <a:rPr lang="en-IN" dirty="0" smtClean="0"/>
              <a:t>Contd.,</a:t>
            </a:r>
            <a:endParaRPr lang="en-IN" dirty="0"/>
          </a:p>
        </p:txBody>
      </p:sp>
      <p:sp>
        <p:nvSpPr>
          <p:cNvPr id="3" name="Content Placeholder 2"/>
          <p:cNvSpPr>
            <a:spLocks noGrp="1"/>
          </p:cNvSpPr>
          <p:nvPr>
            <p:ph idx="1"/>
          </p:nvPr>
        </p:nvSpPr>
        <p:spPr>
          <a:xfrm>
            <a:off x="1630392" y="1276709"/>
            <a:ext cx="9601200" cy="3581400"/>
          </a:xfrm>
        </p:spPr>
        <p:txBody>
          <a:bodyPr>
            <a:normAutofit fontScale="92500" lnSpcReduction="20000"/>
          </a:bodyPr>
          <a:lstStyle/>
          <a:p>
            <a:pPr algn="just"/>
            <a:r>
              <a:rPr lang="en-IN" u="sng" dirty="0" smtClean="0">
                <a:solidFill>
                  <a:srgbClr val="002060"/>
                </a:solidFill>
              </a:rPr>
              <a:t>Register (Load and Store)</a:t>
            </a:r>
          </a:p>
          <a:p>
            <a:pPr algn="just"/>
            <a:r>
              <a:rPr lang="en-IN" dirty="0"/>
              <a:t>This ISA will demand the operands to be moved to the registers and only then the operation can be carried out. </a:t>
            </a:r>
            <a:endParaRPr lang="en-IN" dirty="0" smtClean="0"/>
          </a:p>
          <a:p>
            <a:pPr algn="just"/>
            <a:r>
              <a:rPr lang="en-IN" dirty="0" smtClean="0"/>
              <a:t>For </a:t>
            </a:r>
            <a:r>
              <a:rPr lang="en-IN" dirty="0"/>
              <a:t>an instance, if you want to add two numbers, first, the two numbers (operands) should be stored in the registers and then the ALU can be fed with the input. </a:t>
            </a:r>
            <a:endParaRPr lang="en-IN" dirty="0" smtClean="0"/>
          </a:p>
          <a:p>
            <a:pPr algn="just"/>
            <a:r>
              <a:rPr lang="en-IN" dirty="0" smtClean="0"/>
              <a:t>LOAD </a:t>
            </a:r>
            <a:r>
              <a:rPr lang="en-IN" dirty="0"/>
              <a:t>is used to move the data from the memory location to registers and STORE does it reverse. </a:t>
            </a:r>
            <a:endParaRPr lang="en-IN" dirty="0" smtClean="0"/>
          </a:p>
          <a:p>
            <a:pPr algn="just"/>
            <a:r>
              <a:rPr lang="en-IN" dirty="0" smtClean="0"/>
              <a:t>Anything </a:t>
            </a:r>
            <a:r>
              <a:rPr lang="en-IN" dirty="0"/>
              <a:t>and everything in this approach shall be done through the registers and no direct memory access is encouraged. </a:t>
            </a:r>
            <a:endParaRPr lang="en-IN" dirty="0" smtClean="0"/>
          </a:p>
          <a:p>
            <a:pPr algn="just"/>
            <a:r>
              <a:rPr lang="en-IN" dirty="0" smtClean="0"/>
              <a:t>This </a:t>
            </a:r>
            <a:r>
              <a:rPr lang="en-IN" dirty="0"/>
              <a:t>is what is referred as “RISC” </a:t>
            </a:r>
            <a:r>
              <a:rPr lang="en-IN" dirty="0" smtClean="0"/>
              <a:t>architecture. </a:t>
            </a:r>
          </a:p>
          <a:p>
            <a:pPr algn="just"/>
            <a:r>
              <a:rPr lang="en-IN" dirty="0" smtClean="0"/>
              <a:t>It </a:t>
            </a:r>
            <a:r>
              <a:rPr lang="en-IN" dirty="0"/>
              <a:t>can be represented as 2-address or 3 - address instruction based on the requirement.</a:t>
            </a:r>
            <a:endParaRPr lang="en-IN" u="sng" dirty="0">
              <a:solidFill>
                <a:srgbClr val="002060"/>
              </a:solidFill>
            </a:endParaRPr>
          </a:p>
        </p:txBody>
      </p:sp>
      <p:pic>
        <p:nvPicPr>
          <p:cNvPr id="5" name="Picture 4"/>
          <p:cNvPicPr>
            <a:picLocks noChangeAspect="1"/>
          </p:cNvPicPr>
          <p:nvPr/>
        </p:nvPicPr>
        <p:blipFill>
          <a:blip r:embed="rId2"/>
          <a:stretch>
            <a:fillRect/>
          </a:stretch>
        </p:blipFill>
        <p:spPr>
          <a:xfrm>
            <a:off x="2941233" y="4746775"/>
            <a:ext cx="7286625" cy="1781175"/>
          </a:xfrm>
          <a:prstGeom prst="rect">
            <a:avLst/>
          </a:prstGeom>
        </p:spPr>
      </p:pic>
      <p:sp>
        <p:nvSpPr>
          <p:cNvPr id="4" name="Date Placeholder 3"/>
          <p:cNvSpPr>
            <a:spLocks noGrp="1"/>
          </p:cNvSpPr>
          <p:nvPr>
            <p:ph type="dt" sz="half" idx="10"/>
          </p:nvPr>
        </p:nvSpPr>
        <p:spPr/>
        <p:txBody>
          <a:bodyPr/>
          <a:lstStyle/>
          <a:p>
            <a:fld id="{2666C59E-D2C6-45F1-A16D-5534F8C10D04}" type="datetime1">
              <a:rPr lang="en-US" smtClean="0"/>
              <a:t>6/20/2018</a:t>
            </a:fld>
            <a:endParaRPr lang="en-US" dirty="0"/>
          </a:p>
        </p:txBody>
      </p:sp>
      <p:sp>
        <p:nvSpPr>
          <p:cNvPr id="6" name="Footer Placeholder 5"/>
          <p:cNvSpPr>
            <a:spLocks noGrp="1"/>
          </p:cNvSpPr>
          <p:nvPr>
            <p:ph type="ftr" sz="quarter" idx="11"/>
          </p:nvPr>
        </p:nvSpPr>
        <p:spPr/>
        <p:txBody>
          <a:bodyPr/>
          <a:lstStyle/>
          <a:p>
            <a:r>
              <a:rPr lang="en-IN" smtClean="0"/>
              <a:t>COA by Shriram K Vasudevan</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17</a:t>
            </a:fld>
            <a:endParaRPr lang="en-US" dirty="0"/>
          </a:p>
        </p:txBody>
      </p:sp>
    </p:spTree>
    <p:extLst>
      <p:ext uri="{BB962C8B-B14F-4D97-AF65-F5344CB8AC3E}">
        <p14:creationId xmlns:p14="http://schemas.microsoft.com/office/powerpoint/2010/main" val="16274492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015" y="0"/>
            <a:ext cx="9601200" cy="728932"/>
          </a:xfrm>
        </p:spPr>
        <p:txBody>
          <a:bodyPr/>
          <a:lstStyle/>
          <a:p>
            <a:r>
              <a:rPr lang="en-IN" dirty="0" smtClean="0"/>
              <a:t>Contd.,</a:t>
            </a:r>
            <a:endParaRPr lang="en-IN" dirty="0"/>
          </a:p>
        </p:txBody>
      </p:sp>
      <p:sp>
        <p:nvSpPr>
          <p:cNvPr id="3" name="Content Placeholder 2"/>
          <p:cNvSpPr>
            <a:spLocks noGrp="1"/>
          </p:cNvSpPr>
          <p:nvPr>
            <p:ph idx="1"/>
          </p:nvPr>
        </p:nvSpPr>
        <p:spPr>
          <a:xfrm>
            <a:off x="1069676" y="914400"/>
            <a:ext cx="9601200" cy="3581400"/>
          </a:xfrm>
        </p:spPr>
        <p:txBody>
          <a:bodyPr/>
          <a:lstStyle/>
          <a:p>
            <a:r>
              <a:rPr lang="en-IN" b="1" u="sng" dirty="0"/>
              <a:t>Expression to be implemented with all the four ISA types: R = A *B </a:t>
            </a:r>
            <a:endParaRPr lang="en-IN" dirty="0"/>
          </a:p>
          <a:p>
            <a:endParaRPr lang="en-IN"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620561" y="1493850"/>
            <a:ext cx="7541356" cy="5044973"/>
          </a:xfrm>
          <a:prstGeom prst="rect">
            <a:avLst/>
          </a:prstGeom>
          <a:noFill/>
          <a:ln>
            <a:noFill/>
          </a:ln>
        </p:spPr>
      </p:pic>
      <p:sp>
        <p:nvSpPr>
          <p:cNvPr id="5" name="Date Placeholder 4"/>
          <p:cNvSpPr>
            <a:spLocks noGrp="1"/>
          </p:cNvSpPr>
          <p:nvPr>
            <p:ph type="dt" sz="half" idx="10"/>
          </p:nvPr>
        </p:nvSpPr>
        <p:spPr/>
        <p:txBody>
          <a:bodyPr/>
          <a:lstStyle/>
          <a:p>
            <a:fld id="{AA9C14EB-D130-4815-AE89-68114AB3DF74}" type="datetime1">
              <a:rPr lang="en-US" smtClean="0"/>
              <a:t>6/20/2018</a:t>
            </a:fld>
            <a:endParaRPr lang="en-US" dirty="0"/>
          </a:p>
        </p:txBody>
      </p:sp>
      <p:sp>
        <p:nvSpPr>
          <p:cNvPr id="6" name="Footer Placeholder 5"/>
          <p:cNvSpPr>
            <a:spLocks noGrp="1"/>
          </p:cNvSpPr>
          <p:nvPr>
            <p:ph type="ftr" sz="quarter" idx="11"/>
          </p:nvPr>
        </p:nvSpPr>
        <p:spPr/>
        <p:txBody>
          <a:bodyPr/>
          <a:lstStyle/>
          <a:p>
            <a:r>
              <a:rPr lang="en-IN" smtClean="0"/>
              <a:t>COA by Shriram K Vasudevan</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18</a:t>
            </a:fld>
            <a:endParaRPr lang="en-US" dirty="0"/>
          </a:p>
        </p:txBody>
      </p:sp>
    </p:spTree>
    <p:extLst>
      <p:ext uri="{BB962C8B-B14F-4D97-AF65-F5344CB8AC3E}">
        <p14:creationId xmlns:p14="http://schemas.microsoft.com/office/powerpoint/2010/main" val="7518898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sz="6600" dirty="0" smtClean="0"/>
              <a:t>Computer organization and architecture</a:t>
            </a:r>
            <a:endParaRPr lang="en-IN" sz="6600" dirty="0"/>
          </a:p>
        </p:txBody>
      </p:sp>
      <p:sp>
        <p:nvSpPr>
          <p:cNvPr id="3" name="Subtitle 2"/>
          <p:cNvSpPr>
            <a:spLocks noGrp="1"/>
          </p:cNvSpPr>
          <p:nvPr>
            <p:ph type="subTitle" idx="1"/>
          </p:nvPr>
        </p:nvSpPr>
        <p:spPr/>
        <p:txBody>
          <a:bodyPr/>
          <a:lstStyle/>
          <a:p>
            <a:r>
              <a:rPr lang="en-IN" b="1" dirty="0" smtClean="0"/>
              <a:t>Shriram K Vasudevan </a:t>
            </a:r>
          </a:p>
          <a:p>
            <a:r>
              <a:rPr lang="en-IN" b="1" dirty="0" smtClean="0"/>
              <a:t>Session – 4</a:t>
            </a:r>
            <a:endParaRPr lang="en-IN" b="1" dirty="0"/>
          </a:p>
        </p:txBody>
      </p:sp>
      <p:sp>
        <p:nvSpPr>
          <p:cNvPr id="4" name="Date Placeholder 3"/>
          <p:cNvSpPr>
            <a:spLocks noGrp="1"/>
          </p:cNvSpPr>
          <p:nvPr>
            <p:ph type="dt" sz="half" idx="10"/>
          </p:nvPr>
        </p:nvSpPr>
        <p:spPr/>
        <p:txBody>
          <a:bodyPr/>
          <a:lstStyle/>
          <a:p>
            <a:fld id="{243AE617-9C6C-45AC-8337-681CFA556272}"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19</a:t>
            </a:fld>
            <a:endParaRPr lang="en-US" dirty="0"/>
          </a:p>
        </p:txBody>
      </p:sp>
    </p:spTree>
    <p:extLst>
      <p:ext uri="{BB962C8B-B14F-4D97-AF65-F5344CB8AC3E}">
        <p14:creationId xmlns:p14="http://schemas.microsoft.com/office/powerpoint/2010/main" val="15609826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you look at this diagram for a min?</a:t>
            </a: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649" y="1459528"/>
            <a:ext cx="5369348" cy="5301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fld id="{4CD7ECC0-768D-4E0B-AAAC-D1DDF2DF46AE}" type="datetime1">
              <a:rPr lang="en-US" smtClean="0"/>
              <a:t>6/20/2018</a:t>
            </a:fld>
            <a:endParaRPr lang="en-US" dirty="0"/>
          </a:p>
        </p:txBody>
      </p:sp>
      <p:sp>
        <p:nvSpPr>
          <p:cNvPr id="4" name="Footer Placeholder 3"/>
          <p:cNvSpPr>
            <a:spLocks noGrp="1"/>
          </p:cNvSpPr>
          <p:nvPr>
            <p:ph type="ftr" sz="quarter" idx="11"/>
          </p:nvPr>
        </p:nvSpPr>
        <p:spPr/>
        <p:txBody>
          <a:bodyPr/>
          <a:lstStyle/>
          <a:p>
            <a:r>
              <a:rPr lang="en-IN" smtClean="0"/>
              <a:t>COA by Shriram K Vasudevan</a:t>
            </a:r>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28423231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Instruction Execution Cycle and Terms Recap. </a:t>
            </a:r>
            <a:endParaRPr lang="en-IN" dirty="0"/>
          </a:p>
        </p:txBody>
      </p:sp>
      <p:sp>
        <p:nvSpPr>
          <p:cNvPr id="3" name="Content Placeholder 2"/>
          <p:cNvSpPr>
            <a:spLocks noGrp="1"/>
          </p:cNvSpPr>
          <p:nvPr>
            <p:ph sz="half" idx="1"/>
          </p:nvPr>
        </p:nvSpPr>
        <p:spPr/>
        <p:txBody>
          <a:bodyPr>
            <a:normAutofit fontScale="85000" lnSpcReduction="20000"/>
          </a:bodyPr>
          <a:lstStyle/>
          <a:p>
            <a:pPr algn="just"/>
            <a:r>
              <a:rPr lang="en-IN" dirty="0"/>
              <a:t>A program is nothing but collection of instructions and all the instructions gets pulled one after another from the memory (don’t worry which memory we are talking about, it is just memory). </a:t>
            </a:r>
            <a:endParaRPr lang="en-IN" dirty="0" smtClean="0"/>
          </a:p>
          <a:p>
            <a:pPr algn="just"/>
            <a:r>
              <a:rPr lang="en-IN" dirty="0" smtClean="0"/>
              <a:t>Then, </a:t>
            </a:r>
            <a:r>
              <a:rPr lang="en-IN" dirty="0"/>
              <a:t>the process of understanding what the instruction is all about begins. </a:t>
            </a:r>
            <a:endParaRPr lang="en-IN" dirty="0" smtClean="0"/>
          </a:p>
          <a:p>
            <a:pPr algn="just"/>
            <a:r>
              <a:rPr lang="en-IN" dirty="0" smtClean="0"/>
              <a:t>Followed </a:t>
            </a:r>
            <a:r>
              <a:rPr lang="en-IN" dirty="0"/>
              <a:t>by this, there would be computation and storing the result. </a:t>
            </a:r>
            <a:endParaRPr lang="en-IN" dirty="0" smtClean="0"/>
          </a:p>
          <a:p>
            <a:pPr algn="just"/>
            <a:r>
              <a:rPr lang="en-IN" dirty="0" smtClean="0"/>
              <a:t>One </a:t>
            </a:r>
            <a:r>
              <a:rPr lang="en-IN" dirty="0"/>
              <a:t>can simply call this as Fetch, Decode and Execute, which is more technical as well. </a:t>
            </a:r>
            <a:endParaRPr lang="en-IN" dirty="0" smtClean="0"/>
          </a:p>
          <a:p>
            <a:pPr algn="just"/>
            <a:r>
              <a:rPr lang="en-IN" dirty="0" smtClean="0"/>
              <a:t>But</a:t>
            </a:r>
            <a:r>
              <a:rPr lang="en-IN" dirty="0"/>
              <a:t>, to establish a better understanding it is needed to go with a deeper flow. </a:t>
            </a:r>
            <a:r>
              <a:rPr lang="en-IN" dirty="0" smtClean="0"/>
              <a:t> (see RHS)</a:t>
            </a:r>
            <a:endParaRPr lang="en-IN" dirty="0"/>
          </a:p>
        </p:txBody>
      </p:sp>
      <p:pic>
        <p:nvPicPr>
          <p:cNvPr id="5" name="Picture 4"/>
          <p:cNvPicPr>
            <a:picLocks noChangeAspect="1"/>
          </p:cNvPicPr>
          <p:nvPr/>
        </p:nvPicPr>
        <p:blipFill>
          <a:blip r:embed="rId2"/>
          <a:stretch>
            <a:fillRect/>
          </a:stretch>
        </p:blipFill>
        <p:spPr>
          <a:xfrm>
            <a:off x="6122508" y="1692551"/>
            <a:ext cx="5960999" cy="4423578"/>
          </a:xfrm>
          <a:prstGeom prst="rect">
            <a:avLst/>
          </a:prstGeom>
        </p:spPr>
      </p:pic>
      <p:sp>
        <p:nvSpPr>
          <p:cNvPr id="4" name="Date Placeholder 3"/>
          <p:cNvSpPr>
            <a:spLocks noGrp="1"/>
          </p:cNvSpPr>
          <p:nvPr>
            <p:ph type="dt" sz="half" idx="10"/>
          </p:nvPr>
        </p:nvSpPr>
        <p:spPr/>
        <p:txBody>
          <a:bodyPr/>
          <a:lstStyle/>
          <a:p>
            <a:fld id="{F1E1CD1A-CA4E-47A0-8A21-3DA40ADFD6A6}" type="datetime1">
              <a:rPr lang="en-US" smtClean="0"/>
              <a:t>6/20/2018</a:t>
            </a:fld>
            <a:endParaRPr lang="en-US" dirty="0"/>
          </a:p>
        </p:txBody>
      </p:sp>
      <p:sp>
        <p:nvSpPr>
          <p:cNvPr id="6" name="Footer Placeholder 5"/>
          <p:cNvSpPr>
            <a:spLocks noGrp="1"/>
          </p:cNvSpPr>
          <p:nvPr>
            <p:ph type="ftr" sz="quarter" idx="11"/>
          </p:nvPr>
        </p:nvSpPr>
        <p:spPr/>
        <p:txBody>
          <a:bodyPr/>
          <a:lstStyle/>
          <a:p>
            <a:r>
              <a:rPr lang="en-IN" smtClean="0"/>
              <a:t>COA by Shriram K Vasudevan</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20</a:t>
            </a:fld>
            <a:endParaRPr lang="en-US" dirty="0"/>
          </a:p>
        </p:txBody>
      </p:sp>
    </p:spTree>
    <p:extLst>
      <p:ext uri="{BB962C8B-B14F-4D97-AF65-F5344CB8AC3E}">
        <p14:creationId xmlns:p14="http://schemas.microsoft.com/office/powerpoint/2010/main" val="8506466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Some fundamental terms for recap…</a:t>
            </a:r>
            <a:endParaRPr lang="en-IN" dirty="0"/>
          </a:p>
        </p:txBody>
      </p:sp>
      <p:sp>
        <p:nvSpPr>
          <p:cNvPr id="5" name="Content Placeholder 4"/>
          <p:cNvSpPr>
            <a:spLocks noGrp="1"/>
          </p:cNvSpPr>
          <p:nvPr>
            <p:ph idx="1"/>
          </p:nvPr>
        </p:nvSpPr>
        <p:spPr/>
        <p:txBody>
          <a:bodyPr>
            <a:normAutofit fontScale="85000" lnSpcReduction="10000"/>
          </a:bodyPr>
          <a:lstStyle/>
          <a:p>
            <a:pPr algn="just"/>
            <a:r>
              <a:rPr lang="en-IN" b="1" dirty="0"/>
              <a:t>Program counter: </a:t>
            </a:r>
            <a:r>
              <a:rPr lang="en-IN" dirty="0"/>
              <a:t>A register which holds the address of the next instruction (subsequent instruction) to be executed. This enables faster execution. Program counter is a register and it cannot be accessed by the programmer. Or, the programmer does not know the address of the program counter. It is purposefully hidden from the programmers view. </a:t>
            </a:r>
          </a:p>
          <a:p>
            <a:pPr algn="just"/>
            <a:r>
              <a:rPr lang="en-IN" b="1" dirty="0"/>
              <a:t>Stack and Stack Pointer</a:t>
            </a:r>
            <a:r>
              <a:rPr lang="en-IN" dirty="0"/>
              <a:t>: Stack is a temporary storage area where the values can be stored.  For an instance when a function is called like add (3,4), the arguments 3,4 would be kept in the stack (the operation is called pushing) and it is a temporary storage area. Once the function call is done and result is ready, the result will be again kept on the top of the stack. Once the execution is complete, the stack can be cleaned (the operation is referred to as popping). Stack pointer is a register used to point the stack.  </a:t>
            </a:r>
          </a:p>
          <a:p>
            <a:pPr algn="just"/>
            <a:r>
              <a:rPr lang="en-IN" b="1" i="1" dirty="0" smtClean="0"/>
              <a:t>Bus</a:t>
            </a:r>
            <a:r>
              <a:rPr lang="en-IN" b="1" i="1" dirty="0"/>
              <a:t>: </a:t>
            </a:r>
            <a:r>
              <a:rPr lang="en-IN" dirty="0"/>
              <a:t>The channel through with the information flows. The data could be the address or the data from a particular location. If the bus carries the data, it is called data bus and in case addresses go through the bus, it is referred as address bus. There are control signals to be sent for controlling actions and in that case, the bus is referred as control bus. </a:t>
            </a:r>
          </a:p>
          <a:p>
            <a:endParaRPr lang="en-IN" dirty="0"/>
          </a:p>
        </p:txBody>
      </p:sp>
      <p:sp>
        <p:nvSpPr>
          <p:cNvPr id="3" name="Date Placeholder 2"/>
          <p:cNvSpPr>
            <a:spLocks noGrp="1"/>
          </p:cNvSpPr>
          <p:nvPr>
            <p:ph type="dt" sz="half" idx="10"/>
          </p:nvPr>
        </p:nvSpPr>
        <p:spPr/>
        <p:txBody>
          <a:bodyPr/>
          <a:lstStyle/>
          <a:p>
            <a:fld id="{526539BD-CCED-4168-9641-4FF6FBCAC4F2}" type="datetime1">
              <a:rPr lang="en-US" smtClean="0"/>
              <a:t>6/20/2018</a:t>
            </a:fld>
            <a:endParaRPr lang="en-US" dirty="0"/>
          </a:p>
        </p:txBody>
      </p:sp>
      <p:sp>
        <p:nvSpPr>
          <p:cNvPr id="4" name="Footer Placeholder 3"/>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21</a:t>
            </a:fld>
            <a:endParaRPr lang="en-US" dirty="0"/>
          </a:p>
        </p:txBody>
      </p:sp>
    </p:spTree>
    <p:extLst>
      <p:ext uri="{BB962C8B-B14F-4D97-AF65-F5344CB8AC3E}">
        <p14:creationId xmlns:p14="http://schemas.microsoft.com/office/powerpoint/2010/main" val="2059009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CISC vs. RISC</a:t>
            </a:r>
            <a:endParaRPr lang="en-IN" dirty="0"/>
          </a:p>
        </p:txBody>
      </p:sp>
      <p:sp>
        <p:nvSpPr>
          <p:cNvPr id="3" name="Subtitle 2"/>
          <p:cNvSpPr>
            <a:spLocks noGrp="1"/>
          </p:cNvSpPr>
          <p:nvPr>
            <p:ph type="subTitle" idx="1"/>
          </p:nvPr>
        </p:nvSpPr>
        <p:spPr/>
        <p:txBody>
          <a:bodyPr/>
          <a:lstStyle/>
          <a:p>
            <a:r>
              <a:rPr lang="en-IN" dirty="0" smtClean="0"/>
              <a:t>SHRIRAM K VASUDEVAN</a:t>
            </a:r>
          </a:p>
          <a:p>
            <a:r>
              <a:rPr lang="en-IN" dirty="0" smtClean="0"/>
              <a:t>Recap from previous semester.</a:t>
            </a:r>
            <a:endParaRPr lang="en-IN" dirty="0"/>
          </a:p>
        </p:txBody>
      </p:sp>
      <p:sp>
        <p:nvSpPr>
          <p:cNvPr id="4" name="Date Placeholder 3"/>
          <p:cNvSpPr>
            <a:spLocks noGrp="1"/>
          </p:cNvSpPr>
          <p:nvPr>
            <p:ph type="dt" sz="half" idx="10"/>
          </p:nvPr>
        </p:nvSpPr>
        <p:spPr/>
        <p:txBody>
          <a:bodyPr/>
          <a:lstStyle/>
          <a:p>
            <a:fld id="{9481A94F-B7AA-47F8-A491-85EF5B3066CE}"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22</a:t>
            </a:fld>
            <a:endParaRPr lang="en-US" dirty="0"/>
          </a:p>
        </p:txBody>
      </p:sp>
    </p:spTree>
    <p:extLst>
      <p:ext uri="{BB962C8B-B14F-4D97-AF65-F5344CB8AC3E}">
        <p14:creationId xmlns:p14="http://schemas.microsoft.com/office/powerpoint/2010/main" val="3995879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457732" y="366545"/>
            <a:ext cx="3191906" cy="737637"/>
          </a:xfrm>
          <a:prstGeom prst="rect">
            <a:avLst/>
          </a:prstGeom>
          <a:noFill/>
          <a:ln>
            <a:noFill/>
          </a:ln>
        </p:spPr>
      </p:pic>
      <p:sp>
        <p:nvSpPr>
          <p:cNvPr id="5" name="Rectangle 4"/>
          <p:cNvSpPr/>
          <p:nvPr/>
        </p:nvSpPr>
        <p:spPr>
          <a:xfrm>
            <a:off x="1929018" y="1302589"/>
            <a:ext cx="2249334" cy="369332"/>
          </a:xfrm>
          <a:prstGeom prst="rect">
            <a:avLst/>
          </a:prstGeom>
        </p:spPr>
        <p:txBody>
          <a:bodyPr wrap="none">
            <a:spAutoFit/>
          </a:bodyPr>
          <a:lstStyle/>
          <a:p>
            <a:r>
              <a:rPr lang="en-IN" dirty="0" smtClean="0">
                <a:effectLst/>
                <a:latin typeface="Arial Unicode MS" panose="020B0604020202020204" pitchFamily="34" charset="-128"/>
                <a:cs typeface="Miriam Fixed"/>
              </a:rPr>
              <a:t>The CISC Approach</a:t>
            </a:r>
            <a:endParaRPr lang="en-IN"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5630714" y="3210022"/>
            <a:ext cx="4898390" cy="2234242"/>
          </a:xfrm>
          <a:prstGeom prst="rect">
            <a:avLst/>
          </a:prstGeom>
          <a:noFill/>
          <a:ln>
            <a:noFill/>
          </a:ln>
        </p:spPr>
      </p:pic>
      <p:sp>
        <p:nvSpPr>
          <p:cNvPr id="7" name="Rectangle 6"/>
          <p:cNvSpPr/>
          <p:nvPr/>
        </p:nvSpPr>
        <p:spPr>
          <a:xfrm>
            <a:off x="4649638" y="5751781"/>
            <a:ext cx="9376913" cy="954107"/>
          </a:xfrm>
          <a:prstGeom prst="rect">
            <a:avLst/>
          </a:prstGeom>
        </p:spPr>
        <p:txBody>
          <a:bodyPr wrap="square">
            <a:spAutoFit/>
          </a:bodyPr>
          <a:lstStyle/>
          <a:p>
            <a:pPr algn="just">
              <a:spcAft>
                <a:spcPts val="0"/>
              </a:spcAft>
            </a:pPr>
            <a:r>
              <a:rPr lang="en-IN" sz="1400" b="1" dirty="0" smtClean="0">
                <a:effectLst/>
                <a:latin typeface="Arial Unicode MS" panose="020B0604020202020204" pitchFamily="34" charset="-128"/>
                <a:ea typeface="Calibri" panose="020F0502020204030204" pitchFamily="34" charset="0"/>
                <a:cs typeface="Miriam Fixed"/>
              </a:rPr>
              <a:t>LOAD $R1, @Location 1000; Here, Register R1 is loaded with content from 1000. </a:t>
            </a:r>
            <a:endParaRPr lang="en-IN" sz="1400" b="1" dirty="0" smtClean="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0"/>
              </a:spcAft>
            </a:pPr>
            <a:r>
              <a:rPr lang="en-IN" sz="1400" b="1" dirty="0" smtClean="0">
                <a:effectLst/>
                <a:latin typeface="Arial Unicode MS" panose="020B0604020202020204" pitchFamily="34" charset="-128"/>
                <a:ea typeface="Calibri" panose="020F0502020204030204" pitchFamily="34" charset="0"/>
                <a:cs typeface="Miriam Fixed"/>
              </a:rPr>
              <a:t>LOAD $R2, @Location 1200; Here, Register R2 is loaded with content from 1200.</a:t>
            </a:r>
            <a:endParaRPr lang="en-IN" sz="1400" b="1" dirty="0" smtClean="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0"/>
              </a:spcAft>
            </a:pPr>
            <a:r>
              <a:rPr lang="en-IN" sz="1400" b="1" dirty="0" smtClean="0">
                <a:effectLst/>
                <a:latin typeface="Arial Unicode MS" panose="020B0604020202020204" pitchFamily="34" charset="-128"/>
                <a:ea typeface="Calibri" panose="020F0502020204030204" pitchFamily="34" charset="0"/>
                <a:cs typeface="Miriam Fixed"/>
              </a:rPr>
              <a:t>MUL R1, R2 		  ; Multiply the content from R1 and R2. Store result in R1</a:t>
            </a:r>
            <a:endParaRPr lang="en-IN" sz="1400" b="1" dirty="0" smtClean="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0"/>
              </a:spcAft>
            </a:pPr>
            <a:r>
              <a:rPr lang="en-IN" sz="1400" b="1" dirty="0" smtClean="0">
                <a:effectLst/>
                <a:latin typeface="Arial Unicode MS" panose="020B0604020202020204" pitchFamily="34" charset="-128"/>
                <a:ea typeface="Calibri" panose="020F0502020204030204" pitchFamily="34" charset="0"/>
                <a:cs typeface="Miriam Fixed"/>
              </a:rPr>
              <a:t>STORE @Location 1300, R1; Store the result at 1300 from R1. </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718038" y="1685662"/>
            <a:ext cx="10421815" cy="369332"/>
          </a:xfrm>
          <a:prstGeom prst="rect">
            <a:avLst/>
          </a:prstGeom>
        </p:spPr>
        <p:txBody>
          <a:bodyPr wrap="square">
            <a:spAutoFit/>
          </a:bodyPr>
          <a:lstStyle/>
          <a:p>
            <a:pPr algn="just">
              <a:spcAft>
                <a:spcPts val="0"/>
              </a:spcAft>
            </a:pPr>
            <a:r>
              <a:rPr lang="en-IN" dirty="0" smtClean="0">
                <a:effectLst/>
                <a:latin typeface="Arial Unicode MS" panose="020B0604020202020204" pitchFamily="34" charset="-128"/>
                <a:ea typeface="Calibri" panose="020F0502020204030204" pitchFamily="34" charset="0"/>
                <a:cs typeface="Miriam Fixed"/>
              </a:rPr>
              <a:t>MUL R1, R2 ; Multiply the content from R1 and R2. Store result in R1</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p:cNvSpPr txBox="1"/>
          <p:nvPr/>
        </p:nvSpPr>
        <p:spPr>
          <a:xfrm>
            <a:off x="7640515" y="2708031"/>
            <a:ext cx="2435470" cy="369332"/>
          </a:xfrm>
          <a:prstGeom prst="rect">
            <a:avLst/>
          </a:prstGeom>
          <a:noFill/>
        </p:spPr>
        <p:txBody>
          <a:bodyPr wrap="square" rtlCol="0">
            <a:spAutoFit/>
          </a:bodyPr>
          <a:lstStyle/>
          <a:p>
            <a:r>
              <a:rPr lang="en-IN" dirty="0" smtClean="0"/>
              <a:t>APPLE COMPUTERS</a:t>
            </a:r>
            <a:endParaRPr lang="en-IN" dirty="0"/>
          </a:p>
        </p:txBody>
      </p:sp>
      <p:sp>
        <p:nvSpPr>
          <p:cNvPr id="10" name="TextBox 9"/>
          <p:cNvSpPr txBox="1"/>
          <p:nvPr/>
        </p:nvSpPr>
        <p:spPr>
          <a:xfrm>
            <a:off x="2060331" y="14098"/>
            <a:ext cx="2435470" cy="369332"/>
          </a:xfrm>
          <a:prstGeom prst="rect">
            <a:avLst/>
          </a:prstGeom>
          <a:noFill/>
        </p:spPr>
        <p:txBody>
          <a:bodyPr wrap="square" rtlCol="0">
            <a:spAutoFit/>
          </a:bodyPr>
          <a:lstStyle/>
          <a:p>
            <a:r>
              <a:rPr lang="en-IN" dirty="0" smtClean="0"/>
              <a:t>          INTEL</a:t>
            </a:r>
            <a:endParaRPr lang="en-IN" dirty="0"/>
          </a:p>
        </p:txBody>
      </p:sp>
      <p:sp>
        <p:nvSpPr>
          <p:cNvPr id="2" name="Date Placeholder 1"/>
          <p:cNvSpPr>
            <a:spLocks noGrp="1"/>
          </p:cNvSpPr>
          <p:nvPr>
            <p:ph type="dt" sz="half" idx="10"/>
          </p:nvPr>
        </p:nvSpPr>
        <p:spPr/>
        <p:txBody>
          <a:bodyPr/>
          <a:lstStyle/>
          <a:p>
            <a:fld id="{F67028E8-BF34-45EB-81B5-AAA3FC55315F}" type="datetime1">
              <a:rPr lang="en-US" smtClean="0"/>
              <a:t>6/20/2018</a:t>
            </a:fld>
            <a:endParaRPr lang="en-US" dirty="0"/>
          </a:p>
        </p:txBody>
      </p:sp>
      <p:sp>
        <p:nvSpPr>
          <p:cNvPr id="3" name="Footer Placeholder 2"/>
          <p:cNvSpPr>
            <a:spLocks noGrp="1"/>
          </p:cNvSpPr>
          <p:nvPr>
            <p:ph type="ftr" sz="quarter" idx="11"/>
          </p:nvPr>
        </p:nvSpPr>
        <p:spPr/>
        <p:txBody>
          <a:bodyPr/>
          <a:lstStyle/>
          <a:p>
            <a:r>
              <a:rPr lang="en-IN" smtClean="0"/>
              <a:t>COA by Shriram K Vasudevan</a:t>
            </a:r>
            <a:endParaRPr lang="en-US" dirty="0"/>
          </a:p>
        </p:txBody>
      </p:sp>
      <p:sp>
        <p:nvSpPr>
          <p:cNvPr id="11" name="Slide Number Placeholder 10"/>
          <p:cNvSpPr>
            <a:spLocks noGrp="1"/>
          </p:cNvSpPr>
          <p:nvPr>
            <p:ph type="sldNum" sz="quarter" idx="12"/>
          </p:nvPr>
        </p:nvSpPr>
        <p:spPr/>
        <p:txBody>
          <a:bodyPr/>
          <a:lstStyle/>
          <a:p>
            <a:fld id="{69E57DC2-970A-4B3E-BB1C-7A09969E49DF}" type="slidenum">
              <a:rPr lang="en-US" smtClean="0"/>
              <a:t>23</a:t>
            </a:fld>
            <a:endParaRPr lang="en-US" dirty="0"/>
          </a:p>
        </p:txBody>
      </p:sp>
    </p:spTree>
    <p:extLst>
      <p:ext uri="{BB962C8B-B14F-4D97-AF65-F5344CB8AC3E}">
        <p14:creationId xmlns:p14="http://schemas.microsoft.com/office/powerpoint/2010/main" val="3480791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a:t>
            </a:r>
            <a:endParaRPr lang="en-IN" dirty="0"/>
          </a:p>
        </p:txBody>
      </p:sp>
      <p:sp>
        <p:nvSpPr>
          <p:cNvPr id="3" name="Content Placeholder 2"/>
          <p:cNvSpPr>
            <a:spLocks noGrp="1"/>
          </p:cNvSpPr>
          <p:nvPr>
            <p:ph idx="1"/>
          </p:nvPr>
        </p:nvSpPr>
        <p:spPr/>
        <p:txBody>
          <a:bodyPr/>
          <a:lstStyle/>
          <a:p>
            <a:r>
              <a:rPr lang="en-IN" i="1" dirty="0"/>
              <a:t>Intel believes in hardware bearing more responsibility, making the coding simple. I.e. the developers shall be writing minimal lines of code. Apple believes the other way round. The philosophy is, hardware has to be simple and software has to lift most of the responsibility. Means, the developers will have a tough job of writing more lines of code with this architectural approach</a:t>
            </a:r>
            <a:endParaRPr lang="en-IN" dirty="0"/>
          </a:p>
        </p:txBody>
      </p:sp>
      <p:sp>
        <p:nvSpPr>
          <p:cNvPr id="4" name="Date Placeholder 3"/>
          <p:cNvSpPr>
            <a:spLocks noGrp="1"/>
          </p:cNvSpPr>
          <p:nvPr>
            <p:ph type="dt" sz="half" idx="10"/>
          </p:nvPr>
        </p:nvSpPr>
        <p:spPr/>
        <p:txBody>
          <a:bodyPr/>
          <a:lstStyle/>
          <a:p>
            <a:fld id="{9901C37F-8F56-4F50-9C85-9EA3775792C4}"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24</a:t>
            </a:fld>
            <a:endParaRPr lang="en-US" dirty="0"/>
          </a:p>
        </p:txBody>
      </p:sp>
    </p:spTree>
    <p:extLst>
      <p:ext uri="{BB962C8B-B14F-4D97-AF65-F5344CB8AC3E}">
        <p14:creationId xmlns:p14="http://schemas.microsoft.com/office/powerpoint/2010/main" val="2169119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93850" y="0"/>
            <a:ext cx="8204300" cy="6858000"/>
          </a:xfrm>
          <a:prstGeom prst="rect">
            <a:avLst/>
          </a:prstGeom>
        </p:spPr>
      </p:pic>
      <p:sp>
        <p:nvSpPr>
          <p:cNvPr id="2" name="Date Placeholder 1"/>
          <p:cNvSpPr>
            <a:spLocks noGrp="1"/>
          </p:cNvSpPr>
          <p:nvPr>
            <p:ph type="dt" sz="half" idx="10"/>
          </p:nvPr>
        </p:nvSpPr>
        <p:spPr/>
        <p:txBody>
          <a:bodyPr/>
          <a:lstStyle/>
          <a:p>
            <a:fld id="{7336EFA0-EA01-4298-A6FE-B337F1745E05}" type="datetime1">
              <a:rPr lang="en-US" smtClean="0"/>
              <a:t>6/20/2018</a:t>
            </a:fld>
            <a:endParaRPr lang="en-US" dirty="0"/>
          </a:p>
        </p:txBody>
      </p:sp>
      <p:sp>
        <p:nvSpPr>
          <p:cNvPr id="3" name="Footer Placeholder 2"/>
          <p:cNvSpPr>
            <a:spLocks noGrp="1"/>
          </p:cNvSpPr>
          <p:nvPr>
            <p:ph type="ftr" sz="quarter" idx="11"/>
          </p:nvPr>
        </p:nvSpPr>
        <p:spPr/>
        <p:txBody>
          <a:bodyPr/>
          <a:lstStyle/>
          <a:p>
            <a:r>
              <a:rPr lang="en-IN" smtClean="0"/>
              <a:t>COA by Shriram K Vasudevan</a:t>
            </a:r>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25</a:t>
            </a:fld>
            <a:endParaRPr lang="en-US" dirty="0"/>
          </a:p>
        </p:txBody>
      </p:sp>
    </p:spTree>
    <p:extLst>
      <p:ext uri="{BB962C8B-B14F-4D97-AF65-F5344CB8AC3E}">
        <p14:creationId xmlns:p14="http://schemas.microsoft.com/office/powerpoint/2010/main" val="1320699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15125" y="2823623"/>
            <a:ext cx="8361229" cy="2098226"/>
          </a:xfrm>
        </p:spPr>
        <p:txBody>
          <a:bodyPr>
            <a:normAutofit fontScale="90000"/>
          </a:bodyPr>
          <a:lstStyle/>
          <a:p>
            <a:r>
              <a:rPr lang="en-IN" b="1" dirty="0"/>
              <a:t>Little Endian and Big Endian Formats – A Clear understanding.</a:t>
            </a:r>
            <a:endParaRPr lang="en-IN" dirty="0"/>
          </a:p>
        </p:txBody>
      </p:sp>
      <p:sp>
        <p:nvSpPr>
          <p:cNvPr id="5" name="Subtitle 4"/>
          <p:cNvSpPr>
            <a:spLocks noGrp="1"/>
          </p:cNvSpPr>
          <p:nvPr>
            <p:ph type="subTitle" idx="1"/>
          </p:nvPr>
        </p:nvSpPr>
        <p:spPr>
          <a:xfrm>
            <a:off x="2679904" y="4801668"/>
            <a:ext cx="6831673" cy="1086237"/>
          </a:xfrm>
        </p:spPr>
        <p:txBody>
          <a:bodyPr/>
          <a:lstStyle/>
          <a:p>
            <a:r>
              <a:rPr lang="en-IN" dirty="0" smtClean="0"/>
              <a:t>Shriram K Vasudevan</a:t>
            </a:r>
          </a:p>
          <a:p>
            <a:r>
              <a:rPr lang="en-IN" dirty="0"/>
              <a:t>Recap from previous semester.</a:t>
            </a:r>
          </a:p>
          <a:p>
            <a:endParaRPr lang="en-IN" dirty="0"/>
          </a:p>
        </p:txBody>
      </p:sp>
      <p:sp>
        <p:nvSpPr>
          <p:cNvPr id="2" name="Date Placeholder 1"/>
          <p:cNvSpPr>
            <a:spLocks noGrp="1"/>
          </p:cNvSpPr>
          <p:nvPr>
            <p:ph type="dt" sz="half" idx="10"/>
          </p:nvPr>
        </p:nvSpPr>
        <p:spPr/>
        <p:txBody>
          <a:bodyPr/>
          <a:lstStyle/>
          <a:p>
            <a:fld id="{332FE427-68D4-40F7-8BAB-481A006BFBE1}" type="datetime1">
              <a:rPr lang="en-US" smtClean="0"/>
              <a:t>6/20/2018</a:t>
            </a:fld>
            <a:endParaRPr lang="en-US" dirty="0"/>
          </a:p>
        </p:txBody>
      </p:sp>
      <p:sp>
        <p:nvSpPr>
          <p:cNvPr id="3" name="Footer Placeholder 2"/>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26</a:t>
            </a:fld>
            <a:endParaRPr lang="en-US" dirty="0"/>
          </a:p>
        </p:txBody>
      </p:sp>
    </p:spTree>
    <p:extLst>
      <p:ext uri="{BB962C8B-B14F-4D97-AF65-F5344CB8AC3E}">
        <p14:creationId xmlns:p14="http://schemas.microsoft.com/office/powerpoint/2010/main" val="3309191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887853" y="619951"/>
            <a:ext cx="2295525" cy="847725"/>
          </a:xfrm>
          <a:prstGeom prst="rect">
            <a:avLst/>
          </a:prstGeom>
          <a:noFill/>
          <a:ln>
            <a:noFill/>
          </a:ln>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1051675" y="1135078"/>
            <a:ext cx="3072765" cy="2626360"/>
          </a:xfrm>
          <a:prstGeom prst="rect">
            <a:avLst/>
          </a:prstGeom>
          <a:noFill/>
          <a:ln>
            <a:noFill/>
          </a:ln>
        </p:spPr>
      </p:pic>
      <p:pic>
        <p:nvPicPr>
          <p:cNvPr id="7" name="Picture 6"/>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430650" y="1810696"/>
            <a:ext cx="7603197" cy="1800573"/>
          </a:xfrm>
          <a:prstGeom prst="rect">
            <a:avLst/>
          </a:prstGeom>
          <a:noFill/>
          <a:ln>
            <a:noFill/>
          </a:ln>
        </p:spPr>
      </p:pic>
      <p:pic>
        <p:nvPicPr>
          <p:cNvPr id="8" name="Picture 7"/>
          <p:cNvPicPr/>
          <p:nvPr/>
        </p:nvPicPr>
        <p:blipFill>
          <a:blip r:embed="rId6">
            <a:extLst>
              <a:ext uri="{28A0092B-C50C-407E-A947-70E740481C1C}">
                <a14:useLocalDpi xmlns:a14="http://schemas.microsoft.com/office/drawing/2010/main" val="0"/>
              </a:ext>
            </a:extLst>
          </a:blip>
          <a:srcRect/>
          <a:stretch>
            <a:fillRect/>
          </a:stretch>
        </p:blipFill>
        <p:spPr bwMode="auto">
          <a:xfrm>
            <a:off x="7977770" y="4378151"/>
            <a:ext cx="3200400" cy="2075180"/>
          </a:xfrm>
          <a:prstGeom prst="rect">
            <a:avLst/>
          </a:prstGeom>
          <a:noFill/>
          <a:ln>
            <a:noFill/>
          </a:ln>
        </p:spPr>
      </p:pic>
      <p:pic>
        <p:nvPicPr>
          <p:cNvPr id="9" name="Picture 8"/>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21262" y="4516489"/>
            <a:ext cx="5008880" cy="777875"/>
          </a:xfrm>
          <a:prstGeom prst="rect">
            <a:avLst/>
          </a:prstGeom>
          <a:noFill/>
          <a:ln>
            <a:noFill/>
          </a:ln>
        </p:spPr>
      </p:pic>
      <p:sp>
        <p:nvSpPr>
          <p:cNvPr id="10" name="TextBox 9"/>
          <p:cNvSpPr txBox="1"/>
          <p:nvPr/>
        </p:nvSpPr>
        <p:spPr>
          <a:xfrm>
            <a:off x="2485422" y="4008819"/>
            <a:ext cx="1639018" cy="369332"/>
          </a:xfrm>
          <a:prstGeom prst="rect">
            <a:avLst/>
          </a:prstGeom>
          <a:noFill/>
        </p:spPr>
        <p:txBody>
          <a:bodyPr wrap="square" rtlCol="0">
            <a:spAutoFit/>
          </a:bodyPr>
          <a:lstStyle/>
          <a:p>
            <a:r>
              <a:rPr lang="en-IN" dirty="0" smtClean="0"/>
              <a:t>The advantage!</a:t>
            </a:r>
            <a:endParaRPr lang="en-IN" dirty="0"/>
          </a:p>
        </p:txBody>
      </p:sp>
      <p:graphicFrame>
        <p:nvGraphicFramePr>
          <p:cNvPr id="13" name="Table 12"/>
          <p:cNvGraphicFramePr>
            <a:graphicFrameLocks noGrp="1"/>
          </p:cNvGraphicFramePr>
          <p:nvPr>
            <p:extLst/>
          </p:nvPr>
        </p:nvGraphicFramePr>
        <p:xfrm>
          <a:off x="860877" y="5450912"/>
          <a:ext cx="5490845" cy="1102360"/>
        </p:xfrm>
        <a:graphic>
          <a:graphicData uri="http://schemas.openxmlformats.org/drawingml/2006/table">
            <a:tbl>
              <a:tblPr firstRow="1" firstCol="1" bandRow="1">
                <a:tableStyleId>{5C22544A-7EE6-4342-B048-85BDC9FD1C3A}</a:tableStyleId>
              </a:tblPr>
              <a:tblGrid>
                <a:gridCol w="610870"/>
                <a:gridCol w="2059940"/>
                <a:gridCol w="2820035"/>
              </a:tblGrid>
              <a:tr h="287020">
                <a:tc>
                  <a:txBody>
                    <a:bodyPr/>
                    <a:lstStyle/>
                    <a:p>
                      <a:pPr>
                        <a:spcAft>
                          <a:spcPts val="0"/>
                        </a:spcAft>
                      </a:pPr>
                      <a:r>
                        <a:rPr lang="en-IN" sz="1100" dirty="0">
                          <a:effectLst/>
                        </a:rPr>
                        <a:t>S.NO</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1100">
                          <a:effectLst/>
                        </a:rPr>
                        <a:t>Little Endian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1100">
                          <a:effectLst/>
                        </a:rPr>
                        <a:t>Big Endian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71780">
                <a:tc>
                  <a:txBody>
                    <a:bodyPr/>
                    <a:lstStyle/>
                    <a:p>
                      <a:pPr>
                        <a:spcAft>
                          <a:spcPts val="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1100">
                          <a:effectLst/>
                        </a:rPr>
                        <a:t>MS Paint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1100">
                          <a:effectLst/>
                        </a:rPr>
                        <a:t>JPEG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71780">
                <a:tc>
                  <a:txBody>
                    <a:bodyPr/>
                    <a:lstStyle/>
                    <a:p>
                      <a:pPr>
                        <a:spcAft>
                          <a:spcPts val="0"/>
                        </a:spcAft>
                      </a:pPr>
                      <a:r>
                        <a:rPr lang="en-IN"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1100" dirty="0">
                          <a:effectLst/>
                        </a:rPr>
                        <a:t>RTF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1100">
                          <a:effectLst/>
                        </a:rPr>
                        <a:t>Adobe Photoshop</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71780">
                <a:tc>
                  <a:txBody>
                    <a:bodyPr/>
                    <a:lstStyle/>
                    <a:p>
                      <a:pPr>
                        <a:spcAft>
                          <a:spcPts val="0"/>
                        </a:spcAft>
                      </a:pPr>
                      <a:r>
                        <a:rPr lang="en-IN" sz="11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1100">
                          <a:effectLst/>
                        </a:rPr>
                        <a:t>BMP</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IN" sz="1100" dirty="0">
                          <a:effectLst/>
                        </a:rPr>
                        <a:t>Mac Paint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14" name="TextBox 13"/>
          <p:cNvSpPr txBox="1"/>
          <p:nvPr/>
        </p:nvSpPr>
        <p:spPr>
          <a:xfrm>
            <a:off x="5184476" y="147206"/>
            <a:ext cx="2173856" cy="369332"/>
          </a:xfrm>
          <a:prstGeom prst="rect">
            <a:avLst/>
          </a:prstGeom>
          <a:noFill/>
        </p:spPr>
        <p:txBody>
          <a:bodyPr wrap="square" rtlCol="0">
            <a:spAutoFit/>
          </a:bodyPr>
          <a:lstStyle/>
          <a:p>
            <a:r>
              <a:rPr lang="en-IN" dirty="0" smtClean="0"/>
              <a:t>AN EMPTY ARRAY</a:t>
            </a:r>
            <a:endParaRPr lang="en-IN" dirty="0"/>
          </a:p>
        </p:txBody>
      </p:sp>
      <p:sp>
        <p:nvSpPr>
          <p:cNvPr id="2" name="Date Placeholder 1"/>
          <p:cNvSpPr>
            <a:spLocks noGrp="1"/>
          </p:cNvSpPr>
          <p:nvPr>
            <p:ph type="dt" sz="half" idx="10"/>
          </p:nvPr>
        </p:nvSpPr>
        <p:spPr/>
        <p:txBody>
          <a:bodyPr/>
          <a:lstStyle/>
          <a:p>
            <a:fld id="{74A12442-2AA8-4D43-A36E-50E0956C5BD6}" type="datetime1">
              <a:rPr lang="en-US" smtClean="0"/>
              <a:t>6/20/2018</a:t>
            </a:fld>
            <a:endParaRPr lang="en-US" dirty="0"/>
          </a:p>
        </p:txBody>
      </p:sp>
      <p:sp>
        <p:nvSpPr>
          <p:cNvPr id="3" name="Footer Placeholder 2"/>
          <p:cNvSpPr>
            <a:spLocks noGrp="1"/>
          </p:cNvSpPr>
          <p:nvPr>
            <p:ph type="ftr" sz="quarter" idx="11"/>
          </p:nvPr>
        </p:nvSpPr>
        <p:spPr/>
        <p:txBody>
          <a:bodyPr/>
          <a:lstStyle/>
          <a:p>
            <a:r>
              <a:rPr lang="en-IN" smtClean="0"/>
              <a:t>COA by Shriram K Vasudevan</a:t>
            </a:r>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27</a:t>
            </a:fld>
            <a:endParaRPr lang="en-US" dirty="0"/>
          </a:p>
        </p:txBody>
      </p:sp>
    </p:spTree>
    <p:extLst>
      <p:ext uri="{BB962C8B-B14F-4D97-AF65-F5344CB8AC3E}">
        <p14:creationId xmlns:p14="http://schemas.microsoft.com/office/powerpoint/2010/main" val="2118198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3536" y="2849504"/>
            <a:ext cx="8361229" cy="2098226"/>
          </a:xfrm>
        </p:spPr>
        <p:txBody>
          <a:bodyPr>
            <a:noAutofit/>
          </a:bodyPr>
          <a:lstStyle/>
          <a:p>
            <a:r>
              <a:rPr lang="en-IN" sz="5400" b="1" dirty="0"/>
              <a:t>Harvard and Von-Neumann Architecture – Let’s uncover the jargons</a:t>
            </a:r>
            <a:endParaRPr lang="en-IN" sz="5400" dirty="0"/>
          </a:p>
        </p:txBody>
      </p:sp>
      <p:sp>
        <p:nvSpPr>
          <p:cNvPr id="4" name="Subtitle 3"/>
          <p:cNvSpPr>
            <a:spLocks noGrp="1"/>
          </p:cNvSpPr>
          <p:nvPr>
            <p:ph type="subTitle" idx="1"/>
          </p:nvPr>
        </p:nvSpPr>
        <p:spPr>
          <a:xfrm>
            <a:off x="2550510" y="5440022"/>
            <a:ext cx="6831673" cy="1086237"/>
          </a:xfrm>
        </p:spPr>
        <p:txBody>
          <a:bodyPr/>
          <a:lstStyle/>
          <a:p>
            <a:r>
              <a:rPr lang="en-IN" dirty="0" smtClean="0"/>
              <a:t>Shriram K Vasudevan</a:t>
            </a:r>
          </a:p>
          <a:p>
            <a:r>
              <a:rPr lang="en-IN" dirty="0"/>
              <a:t>Recap from previous semester.</a:t>
            </a:r>
          </a:p>
          <a:p>
            <a:endParaRPr lang="en-IN" dirty="0"/>
          </a:p>
        </p:txBody>
      </p:sp>
      <p:sp>
        <p:nvSpPr>
          <p:cNvPr id="3" name="Date Placeholder 2"/>
          <p:cNvSpPr>
            <a:spLocks noGrp="1"/>
          </p:cNvSpPr>
          <p:nvPr>
            <p:ph type="dt" sz="half" idx="10"/>
          </p:nvPr>
        </p:nvSpPr>
        <p:spPr/>
        <p:txBody>
          <a:bodyPr/>
          <a:lstStyle/>
          <a:p>
            <a:fld id="{FA71FEC8-83E8-4908-9A7E-A2A8F2297EE1}"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28</a:t>
            </a:fld>
            <a:endParaRPr lang="en-US" dirty="0"/>
          </a:p>
        </p:txBody>
      </p:sp>
    </p:spTree>
    <p:extLst>
      <p:ext uri="{BB962C8B-B14F-4D97-AF65-F5344CB8AC3E}">
        <p14:creationId xmlns:p14="http://schemas.microsoft.com/office/powerpoint/2010/main" val="1878759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178391" y="594201"/>
            <a:ext cx="5112385" cy="1249045"/>
          </a:xfrm>
          <a:prstGeom prst="rect">
            <a:avLst/>
          </a:prstGeom>
          <a:noFill/>
          <a:ln>
            <a:noFill/>
          </a:ln>
        </p:spPr>
      </p:pic>
      <p:sp>
        <p:nvSpPr>
          <p:cNvPr id="5" name="Rectangle 4"/>
          <p:cNvSpPr/>
          <p:nvPr/>
        </p:nvSpPr>
        <p:spPr>
          <a:xfrm>
            <a:off x="950415" y="2007729"/>
            <a:ext cx="5686172" cy="369332"/>
          </a:xfrm>
          <a:prstGeom prst="rect">
            <a:avLst/>
          </a:prstGeom>
        </p:spPr>
        <p:txBody>
          <a:bodyPr wrap="none">
            <a:spAutoFit/>
          </a:bodyPr>
          <a:lstStyle/>
          <a:p>
            <a:r>
              <a:rPr lang="en-IN" dirty="0" smtClean="0">
                <a:effectLst/>
                <a:latin typeface="Arial Unicode MS" panose="020B0604020202020204" pitchFamily="34" charset="-128"/>
                <a:cs typeface="Miriam Fixed"/>
              </a:rPr>
              <a:t>Harvard Architecture – A diagrammatic representation</a:t>
            </a:r>
            <a:endParaRPr lang="en-IN"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8499994" y="594201"/>
            <a:ext cx="2369185" cy="1249045"/>
          </a:xfrm>
          <a:prstGeom prst="rect">
            <a:avLst/>
          </a:prstGeom>
          <a:noFill/>
          <a:ln>
            <a:noFill/>
          </a:ln>
        </p:spPr>
      </p:pic>
      <p:sp>
        <p:nvSpPr>
          <p:cNvPr id="7" name="Rectangle 6"/>
          <p:cNvSpPr/>
          <p:nvPr/>
        </p:nvSpPr>
        <p:spPr>
          <a:xfrm>
            <a:off x="6636587" y="1914971"/>
            <a:ext cx="6096000" cy="729430"/>
          </a:xfrm>
          <a:prstGeom prst="rect">
            <a:avLst/>
          </a:prstGeom>
        </p:spPr>
        <p:txBody>
          <a:bodyPr>
            <a:spAutoFit/>
          </a:bodyPr>
          <a:lstStyle/>
          <a:p>
            <a:pPr algn="ctr">
              <a:lnSpc>
                <a:spcPct val="115000"/>
              </a:lnSpc>
              <a:spcAft>
                <a:spcPts val="1000"/>
              </a:spcAft>
            </a:pPr>
            <a:r>
              <a:rPr lang="en-IN" dirty="0" smtClean="0">
                <a:effectLst/>
                <a:latin typeface="Arial Unicode MS" panose="020B0604020202020204" pitchFamily="34" charset="-128"/>
                <a:ea typeface="Calibri" panose="020F0502020204030204" pitchFamily="34" charset="0"/>
                <a:cs typeface="Miriam Fixed"/>
              </a:rPr>
              <a:t>Von Neumann Architecture – A diagrammatic representation.</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4"/>
          <a:stretch>
            <a:fillRect/>
          </a:stretch>
        </p:blipFill>
        <p:spPr>
          <a:xfrm>
            <a:off x="4015145" y="2808884"/>
            <a:ext cx="4484849" cy="3898967"/>
          </a:xfrm>
          <a:prstGeom prst="rect">
            <a:avLst/>
          </a:prstGeom>
        </p:spPr>
      </p:pic>
      <p:sp>
        <p:nvSpPr>
          <p:cNvPr id="2" name="Date Placeholder 1"/>
          <p:cNvSpPr>
            <a:spLocks noGrp="1"/>
          </p:cNvSpPr>
          <p:nvPr>
            <p:ph type="dt" sz="half" idx="10"/>
          </p:nvPr>
        </p:nvSpPr>
        <p:spPr/>
        <p:txBody>
          <a:bodyPr/>
          <a:lstStyle/>
          <a:p>
            <a:fld id="{800B524D-761C-4A88-A2FA-7103778D8247}" type="datetime1">
              <a:rPr lang="en-US" smtClean="0"/>
              <a:t>6/20/2018</a:t>
            </a:fld>
            <a:endParaRPr lang="en-US" dirty="0"/>
          </a:p>
        </p:txBody>
      </p:sp>
      <p:sp>
        <p:nvSpPr>
          <p:cNvPr id="3" name="Footer Placeholder 2"/>
          <p:cNvSpPr>
            <a:spLocks noGrp="1"/>
          </p:cNvSpPr>
          <p:nvPr>
            <p:ph type="ftr" sz="quarter" idx="11"/>
          </p:nvPr>
        </p:nvSpPr>
        <p:spPr/>
        <p:txBody>
          <a:bodyPr/>
          <a:lstStyle/>
          <a:p>
            <a:r>
              <a:rPr lang="en-IN" smtClean="0"/>
              <a:t>COA by Shriram K Vasudevan</a:t>
            </a:r>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29</a:t>
            </a:fld>
            <a:endParaRPr lang="en-US" dirty="0"/>
          </a:p>
        </p:txBody>
      </p:sp>
    </p:spTree>
    <p:extLst>
      <p:ext uri="{BB962C8B-B14F-4D97-AF65-F5344CB8AC3E}">
        <p14:creationId xmlns:p14="http://schemas.microsoft.com/office/powerpoint/2010/main" val="656127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Computer Architecture and Organization? </a:t>
            </a:r>
            <a:endParaRPr lang="en-IN" dirty="0"/>
          </a:p>
        </p:txBody>
      </p:sp>
      <p:sp>
        <p:nvSpPr>
          <p:cNvPr id="6" name="Content Placeholder 5"/>
          <p:cNvSpPr>
            <a:spLocks noGrp="1"/>
          </p:cNvSpPr>
          <p:nvPr>
            <p:ph idx="1"/>
          </p:nvPr>
        </p:nvSpPr>
        <p:spPr>
          <a:xfrm>
            <a:off x="1371600" y="2286000"/>
            <a:ext cx="9601200" cy="4089042"/>
          </a:xfrm>
        </p:spPr>
        <p:txBody>
          <a:bodyPr>
            <a:normAutofit fontScale="92500" lnSpcReduction="10000"/>
          </a:bodyPr>
          <a:lstStyle/>
          <a:p>
            <a:r>
              <a:rPr lang="en-IN" b="1" dirty="0">
                <a:solidFill>
                  <a:schemeClr val="accent6">
                    <a:lumMod val="50000"/>
                  </a:schemeClr>
                </a:solidFill>
              </a:rPr>
              <a:t>Architecture will always concerned with what to do</a:t>
            </a:r>
            <a:r>
              <a:rPr lang="en-IN" b="1" dirty="0" smtClean="0">
                <a:solidFill>
                  <a:schemeClr val="accent6">
                    <a:lumMod val="50000"/>
                  </a:schemeClr>
                </a:solidFill>
              </a:rPr>
              <a:t>?</a:t>
            </a:r>
          </a:p>
          <a:p>
            <a:r>
              <a:rPr lang="en-IN" b="1" dirty="0" smtClean="0">
                <a:solidFill>
                  <a:srgbClr val="0070C0"/>
                </a:solidFill>
              </a:rPr>
              <a:t>Organization </a:t>
            </a:r>
            <a:r>
              <a:rPr lang="en-IN" b="1" dirty="0">
                <a:solidFill>
                  <a:srgbClr val="0070C0"/>
                </a:solidFill>
              </a:rPr>
              <a:t>will take care of how to do?</a:t>
            </a:r>
            <a:r>
              <a:rPr lang="en-IN" dirty="0"/>
              <a:t> </a:t>
            </a:r>
            <a:endParaRPr lang="en-IN" dirty="0" smtClean="0"/>
          </a:p>
          <a:p>
            <a:r>
              <a:rPr lang="en-IN" b="1" dirty="0" smtClean="0">
                <a:solidFill>
                  <a:srgbClr val="002060"/>
                </a:solidFill>
              </a:rPr>
              <a:t>In </a:t>
            </a:r>
            <a:r>
              <a:rPr lang="en-IN" b="1" dirty="0">
                <a:solidFill>
                  <a:srgbClr val="002060"/>
                </a:solidFill>
              </a:rPr>
              <a:t>simple terms, architecture is concerned with the design and organization is concerned with the building process. </a:t>
            </a:r>
            <a:endParaRPr lang="en-IN" b="1" dirty="0" smtClean="0">
              <a:solidFill>
                <a:srgbClr val="002060"/>
              </a:solidFill>
            </a:endParaRPr>
          </a:p>
          <a:p>
            <a:r>
              <a:rPr lang="en-IN" b="1" dirty="0" smtClean="0">
                <a:solidFill>
                  <a:srgbClr val="002060"/>
                </a:solidFill>
              </a:rPr>
              <a:t>Architecture </a:t>
            </a:r>
            <a:r>
              <a:rPr lang="en-IN" b="1" dirty="0">
                <a:solidFill>
                  <a:srgbClr val="002060"/>
                </a:solidFill>
              </a:rPr>
              <a:t>shall carry out the analysis and zeroing in about the instructions, modes of addressing and usage of registers. </a:t>
            </a:r>
            <a:endParaRPr lang="en-IN" b="1" dirty="0" smtClean="0">
              <a:solidFill>
                <a:srgbClr val="002060"/>
              </a:solidFill>
            </a:endParaRPr>
          </a:p>
          <a:p>
            <a:r>
              <a:rPr lang="en-IN" b="1" dirty="0" smtClean="0">
                <a:solidFill>
                  <a:srgbClr val="FF0000"/>
                </a:solidFill>
              </a:rPr>
              <a:t>Computer </a:t>
            </a:r>
            <a:r>
              <a:rPr lang="en-IN" b="1" dirty="0">
                <a:solidFill>
                  <a:srgbClr val="FF0000"/>
                </a:solidFill>
              </a:rPr>
              <a:t>architecture carries the precedence than Computer organization. </a:t>
            </a:r>
            <a:endParaRPr lang="en-IN" b="1" dirty="0" smtClean="0">
              <a:solidFill>
                <a:srgbClr val="FF0000"/>
              </a:solidFill>
            </a:endParaRPr>
          </a:p>
          <a:p>
            <a:pPr lvl="1"/>
            <a:r>
              <a:rPr lang="en-IN" dirty="0" smtClean="0"/>
              <a:t>I.e</a:t>
            </a:r>
            <a:r>
              <a:rPr lang="en-IN" dirty="0"/>
              <a:t>. only after the design, the implementation can be done. </a:t>
            </a:r>
            <a:endParaRPr lang="en-IN" dirty="0" smtClean="0"/>
          </a:p>
          <a:p>
            <a:r>
              <a:rPr lang="en-IN" b="1" dirty="0" smtClean="0">
                <a:solidFill>
                  <a:srgbClr val="FF0000"/>
                </a:solidFill>
              </a:rPr>
              <a:t>It </a:t>
            </a:r>
            <a:r>
              <a:rPr lang="en-IN" b="1" dirty="0">
                <a:solidFill>
                  <a:srgbClr val="FF0000"/>
                </a:solidFill>
              </a:rPr>
              <a:t>is to be compared with high level design. </a:t>
            </a:r>
            <a:endParaRPr lang="en-IN" b="1" dirty="0" smtClean="0">
              <a:solidFill>
                <a:srgbClr val="FF0000"/>
              </a:solidFill>
            </a:endParaRPr>
          </a:p>
          <a:p>
            <a:r>
              <a:rPr lang="en-IN" b="1" dirty="0" smtClean="0">
                <a:solidFill>
                  <a:schemeClr val="accent6">
                    <a:lumMod val="50000"/>
                  </a:schemeClr>
                </a:solidFill>
              </a:rPr>
              <a:t>For </a:t>
            </a:r>
            <a:r>
              <a:rPr lang="en-IN" b="1" dirty="0">
                <a:solidFill>
                  <a:schemeClr val="accent6">
                    <a:lumMod val="50000"/>
                  </a:schemeClr>
                </a:solidFill>
              </a:rPr>
              <a:t>example, if a calculator is built, it is to be decided if it will support the division operation is an architectural analysis. Likewise, </a:t>
            </a:r>
            <a:r>
              <a:rPr lang="en-IN" b="1" dirty="0" smtClean="0">
                <a:solidFill>
                  <a:schemeClr val="accent6">
                    <a:lumMod val="50000"/>
                  </a:schemeClr>
                </a:solidFill>
              </a:rPr>
              <a:t>all </a:t>
            </a:r>
            <a:r>
              <a:rPr lang="en-IN" b="1" dirty="0">
                <a:solidFill>
                  <a:schemeClr val="accent6">
                    <a:lumMod val="50000"/>
                  </a:schemeClr>
                </a:solidFill>
              </a:rPr>
              <a:t>the features which a computer has are defined at architectural phase. </a:t>
            </a:r>
          </a:p>
          <a:p>
            <a:endParaRPr lang="en-IN" dirty="0"/>
          </a:p>
        </p:txBody>
      </p:sp>
      <p:sp>
        <p:nvSpPr>
          <p:cNvPr id="3" name="Date Placeholder 2"/>
          <p:cNvSpPr>
            <a:spLocks noGrp="1"/>
          </p:cNvSpPr>
          <p:nvPr>
            <p:ph type="dt" sz="half" idx="10"/>
          </p:nvPr>
        </p:nvSpPr>
        <p:spPr/>
        <p:txBody>
          <a:bodyPr/>
          <a:lstStyle/>
          <a:p>
            <a:fld id="{94F872F4-C4A7-42E2-91DD-5B4C5603D599}" type="datetime1">
              <a:rPr lang="en-US" smtClean="0"/>
              <a:t>6/20/2018</a:t>
            </a:fld>
            <a:endParaRPr lang="en-US" dirty="0"/>
          </a:p>
        </p:txBody>
      </p:sp>
      <p:sp>
        <p:nvSpPr>
          <p:cNvPr id="4" name="Footer Placeholder 3"/>
          <p:cNvSpPr>
            <a:spLocks noGrp="1"/>
          </p:cNvSpPr>
          <p:nvPr>
            <p:ph type="ftr" sz="quarter" idx="11"/>
          </p:nvPr>
        </p:nvSpPr>
        <p:spPr/>
        <p:txBody>
          <a:bodyPr/>
          <a:lstStyle/>
          <a:p>
            <a:r>
              <a:rPr lang="en-IN" smtClean="0"/>
              <a:t>COA by Shriram K Vasudevan</a:t>
            </a:r>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28833861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smtClean="0"/>
              <a:t>Thanks</a:t>
            </a:r>
            <a:endParaRPr lang="en-IN" dirty="0"/>
          </a:p>
        </p:txBody>
      </p:sp>
      <p:sp>
        <p:nvSpPr>
          <p:cNvPr id="5" name="Subtitle 4"/>
          <p:cNvSpPr>
            <a:spLocks noGrp="1"/>
          </p:cNvSpPr>
          <p:nvPr>
            <p:ph type="subTitle" idx="1"/>
          </p:nvPr>
        </p:nvSpPr>
        <p:spPr/>
        <p:txBody>
          <a:bodyPr/>
          <a:lstStyle/>
          <a:p>
            <a:r>
              <a:rPr lang="en-IN" dirty="0" smtClean="0"/>
              <a:t>Shriram K Vasudevan</a:t>
            </a:r>
            <a:endParaRPr lang="en-IN" dirty="0"/>
          </a:p>
        </p:txBody>
      </p:sp>
      <p:sp>
        <p:nvSpPr>
          <p:cNvPr id="2" name="Date Placeholder 1"/>
          <p:cNvSpPr>
            <a:spLocks noGrp="1"/>
          </p:cNvSpPr>
          <p:nvPr>
            <p:ph type="dt" sz="half" idx="10"/>
          </p:nvPr>
        </p:nvSpPr>
        <p:spPr/>
        <p:txBody>
          <a:bodyPr/>
          <a:lstStyle/>
          <a:p>
            <a:fld id="{0AA3A30D-09BA-4293-A586-86FDB39C9BB4}" type="datetime1">
              <a:rPr lang="en-US" smtClean="0"/>
              <a:t>6/20/2018</a:t>
            </a:fld>
            <a:endParaRPr lang="en-US" dirty="0"/>
          </a:p>
        </p:txBody>
      </p:sp>
      <p:sp>
        <p:nvSpPr>
          <p:cNvPr id="3" name="Footer Placeholder 2"/>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30</a:t>
            </a:fld>
            <a:endParaRPr lang="en-US" dirty="0"/>
          </a:p>
        </p:txBody>
      </p:sp>
    </p:spTree>
    <p:extLst>
      <p:ext uri="{BB962C8B-B14F-4D97-AF65-F5344CB8AC3E}">
        <p14:creationId xmlns:p14="http://schemas.microsoft.com/office/powerpoint/2010/main" val="3054375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smtClean="0"/>
              <a:t>Addressing modes</a:t>
            </a:r>
            <a:endParaRPr lang="en-IN" dirty="0"/>
          </a:p>
        </p:txBody>
      </p:sp>
      <p:sp>
        <p:nvSpPr>
          <p:cNvPr id="5" name="Subtitle 4"/>
          <p:cNvSpPr>
            <a:spLocks noGrp="1"/>
          </p:cNvSpPr>
          <p:nvPr>
            <p:ph type="subTitle" idx="1"/>
          </p:nvPr>
        </p:nvSpPr>
        <p:spPr/>
        <p:txBody>
          <a:bodyPr/>
          <a:lstStyle/>
          <a:p>
            <a:r>
              <a:rPr lang="en-IN" dirty="0" smtClean="0"/>
              <a:t>Shriram K Vasudevan</a:t>
            </a:r>
            <a:endParaRPr lang="en-IN" dirty="0"/>
          </a:p>
        </p:txBody>
      </p:sp>
      <p:sp>
        <p:nvSpPr>
          <p:cNvPr id="2" name="Date Placeholder 1"/>
          <p:cNvSpPr>
            <a:spLocks noGrp="1"/>
          </p:cNvSpPr>
          <p:nvPr>
            <p:ph type="dt" sz="half" idx="10"/>
          </p:nvPr>
        </p:nvSpPr>
        <p:spPr/>
        <p:txBody>
          <a:bodyPr/>
          <a:lstStyle/>
          <a:p>
            <a:fld id="{C71747FB-D3A0-4F0E-8412-18862C89EDF0}" type="datetime1">
              <a:rPr lang="en-US" smtClean="0"/>
              <a:t>6/20/2018</a:t>
            </a:fld>
            <a:endParaRPr lang="en-US" dirty="0"/>
          </a:p>
        </p:txBody>
      </p:sp>
      <p:sp>
        <p:nvSpPr>
          <p:cNvPr id="3" name="Footer Placeholder 2"/>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31</a:t>
            </a:fld>
            <a:endParaRPr lang="en-US" dirty="0"/>
          </a:p>
        </p:txBody>
      </p:sp>
    </p:spTree>
    <p:extLst>
      <p:ext uri="{BB962C8B-B14F-4D97-AF65-F5344CB8AC3E}">
        <p14:creationId xmlns:p14="http://schemas.microsoft.com/office/powerpoint/2010/main" val="141794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a:t>
            </a:r>
            <a:endParaRPr lang="en-US" dirty="0"/>
          </a:p>
        </p:txBody>
      </p:sp>
      <p:sp>
        <p:nvSpPr>
          <p:cNvPr id="3" name="Content Placeholder 2"/>
          <p:cNvSpPr>
            <a:spLocks noGrp="1"/>
          </p:cNvSpPr>
          <p:nvPr>
            <p:ph idx="1"/>
          </p:nvPr>
        </p:nvSpPr>
        <p:spPr/>
        <p:txBody>
          <a:bodyPr/>
          <a:lstStyle/>
          <a:p>
            <a:pPr>
              <a:spcBef>
                <a:spcPct val="50000"/>
              </a:spcBef>
            </a:pPr>
            <a:r>
              <a:rPr lang="en-US" altLang="zh-TW" i="1" dirty="0">
                <a:solidFill>
                  <a:srgbClr val="0000FF"/>
                </a:solidFill>
                <a:latin typeface="Times New Roman" panose="02020603050405020304" pitchFamily="18" charset="0"/>
              </a:rPr>
              <a:t>Addressing mode</a:t>
            </a:r>
            <a:r>
              <a:rPr lang="en-US" altLang="zh-TW" dirty="0">
                <a:latin typeface="Times New Roman" panose="02020603050405020304" pitchFamily="18" charset="0"/>
              </a:rPr>
              <a:t>: The rule for interpreting or modifying the address field of an instruction.</a:t>
            </a:r>
          </a:p>
          <a:p>
            <a:pPr>
              <a:spcBef>
                <a:spcPct val="50000"/>
              </a:spcBef>
            </a:pPr>
            <a:r>
              <a:rPr lang="en-US" altLang="zh-TW" i="1" dirty="0">
                <a:solidFill>
                  <a:srgbClr val="0000FF"/>
                </a:solidFill>
                <a:latin typeface="Times New Roman" panose="02020603050405020304" pitchFamily="18" charset="0"/>
              </a:rPr>
              <a:t>Effective address</a:t>
            </a:r>
            <a:r>
              <a:rPr lang="en-US" altLang="zh-TW" dirty="0">
                <a:latin typeface="Times New Roman" panose="02020603050405020304" pitchFamily="18" charset="0"/>
              </a:rPr>
              <a:t>: The address of operand produced by the application of the rule for interpreting or modifying the address field of the instruction before the operand is actually referenced. </a:t>
            </a:r>
          </a:p>
          <a:p>
            <a:endParaRPr lang="en-US" dirty="0"/>
          </a:p>
        </p:txBody>
      </p:sp>
      <p:sp>
        <p:nvSpPr>
          <p:cNvPr id="4" name="Date Placeholder 3"/>
          <p:cNvSpPr>
            <a:spLocks noGrp="1"/>
          </p:cNvSpPr>
          <p:nvPr>
            <p:ph type="dt" sz="half" idx="10"/>
          </p:nvPr>
        </p:nvSpPr>
        <p:spPr/>
        <p:txBody>
          <a:bodyPr/>
          <a:lstStyle/>
          <a:p>
            <a:fld id="{315ECF28-87E7-403C-9805-110DB09396AE}" type="datetime1">
              <a:rPr lang="en-US" smtClean="0"/>
              <a:t>6/20/2018</a:t>
            </a:fld>
            <a:endParaRPr lang="en-US"/>
          </a:p>
        </p:txBody>
      </p:sp>
      <p:sp>
        <p:nvSpPr>
          <p:cNvPr id="5" name="Footer Placeholder 4"/>
          <p:cNvSpPr>
            <a:spLocks noGrp="1"/>
          </p:cNvSpPr>
          <p:nvPr>
            <p:ph type="ftr" sz="quarter" idx="11"/>
          </p:nvPr>
        </p:nvSpPr>
        <p:spPr/>
        <p:txBody>
          <a:bodyPr/>
          <a:lstStyle/>
          <a:p>
            <a:r>
              <a:rPr lang="en-IN" smtClean="0"/>
              <a:t>COA by Shriram K Vasudevan</a:t>
            </a:r>
            <a:endParaRPr lang="en-US"/>
          </a:p>
        </p:txBody>
      </p:sp>
      <p:sp>
        <p:nvSpPr>
          <p:cNvPr id="6" name="Slide Number Placeholder 5"/>
          <p:cNvSpPr>
            <a:spLocks noGrp="1"/>
          </p:cNvSpPr>
          <p:nvPr>
            <p:ph type="sldNum" sz="quarter" idx="12"/>
          </p:nvPr>
        </p:nvSpPr>
        <p:spPr/>
        <p:txBody>
          <a:bodyPr/>
          <a:lstStyle/>
          <a:p>
            <a:fld id="{32AC6257-6B03-4380-BCA3-C92EE8A8E6A9}" type="slidenum">
              <a:rPr lang="en-US" smtClean="0"/>
              <a:t>32</a:t>
            </a:fld>
            <a:endParaRPr lang="en-US"/>
          </a:p>
        </p:txBody>
      </p:sp>
    </p:spTree>
    <p:extLst>
      <p:ext uri="{BB962C8B-B14F-4D97-AF65-F5344CB8AC3E}">
        <p14:creationId xmlns:p14="http://schemas.microsoft.com/office/powerpoint/2010/main" val="34044591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Modes </a:t>
            </a:r>
            <a:br>
              <a:rPr lang="en-US" dirty="0" smtClean="0"/>
            </a:br>
            <a:r>
              <a:rPr lang="en-US" sz="2000" i="1" dirty="0" smtClean="0"/>
              <a:t>How do I travel to the destiny?</a:t>
            </a:r>
            <a:endParaRPr lang="en-US" i="1" dirty="0"/>
          </a:p>
        </p:txBody>
      </p:sp>
      <p:sp>
        <p:nvSpPr>
          <p:cNvPr id="3" name="Content Placeholder 2"/>
          <p:cNvSpPr>
            <a:spLocks noGrp="1"/>
          </p:cNvSpPr>
          <p:nvPr>
            <p:ph idx="1"/>
          </p:nvPr>
        </p:nvSpPr>
        <p:spPr/>
        <p:txBody>
          <a:bodyPr>
            <a:normAutofit fontScale="92500" lnSpcReduction="20000"/>
          </a:bodyPr>
          <a:lstStyle/>
          <a:p>
            <a:r>
              <a:rPr lang="en-US" dirty="0" smtClean="0"/>
              <a:t>Common addressing modes are: </a:t>
            </a:r>
            <a:endParaRPr lang="en-US" dirty="0"/>
          </a:p>
          <a:p>
            <a:pPr lvl="2"/>
            <a:r>
              <a:rPr lang="en-US" sz="3200" dirty="0" smtClean="0">
                <a:solidFill>
                  <a:srgbClr val="002060"/>
                </a:solidFill>
              </a:rPr>
              <a:t>Immediate </a:t>
            </a:r>
            <a:endParaRPr lang="en-US" sz="3200" dirty="0">
              <a:solidFill>
                <a:srgbClr val="002060"/>
              </a:solidFill>
            </a:endParaRPr>
          </a:p>
          <a:p>
            <a:pPr lvl="2"/>
            <a:r>
              <a:rPr lang="en-US" sz="3200" dirty="0">
                <a:solidFill>
                  <a:srgbClr val="002060"/>
                </a:solidFill>
              </a:rPr>
              <a:t>Direct</a:t>
            </a:r>
          </a:p>
          <a:p>
            <a:pPr lvl="2"/>
            <a:r>
              <a:rPr lang="en-US" sz="3200" dirty="0">
                <a:solidFill>
                  <a:srgbClr val="002060"/>
                </a:solidFill>
              </a:rPr>
              <a:t>Indirect</a:t>
            </a:r>
          </a:p>
          <a:p>
            <a:pPr lvl="2"/>
            <a:r>
              <a:rPr lang="en-US" sz="3200" dirty="0">
                <a:solidFill>
                  <a:srgbClr val="002060"/>
                </a:solidFill>
              </a:rPr>
              <a:t>Register</a:t>
            </a:r>
          </a:p>
          <a:p>
            <a:pPr lvl="2"/>
            <a:r>
              <a:rPr lang="en-US" sz="3200" dirty="0">
                <a:solidFill>
                  <a:srgbClr val="002060"/>
                </a:solidFill>
              </a:rPr>
              <a:t>Register Indirect</a:t>
            </a:r>
          </a:p>
          <a:p>
            <a:pPr lvl="2"/>
            <a:r>
              <a:rPr lang="en-US" sz="3200" dirty="0"/>
              <a:t>Displacement (Indexed) </a:t>
            </a:r>
          </a:p>
          <a:p>
            <a:pPr lvl="2"/>
            <a:r>
              <a:rPr lang="en-US" sz="3200" dirty="0"/>
              <a:t>Stack</a:t>
            </a:r>
          </a:p>
          <a:p>
            <a:endParaRPr lang="en-US" dirty="0"/>
          </a:p>
        </p:txBody>
      </p:sp>
      <p:sp>
        <p:nvSpPr>
          <p:cNvPr id="4" name="Date Placeholder 3"/>
          <p:cNvSpPr>
            <a:spLocks noGrp="1"/>
          </p:cNvSpPr>
          <p:nvPr>
            <p:ph type="dt" sz="half" idx="10"/>
          </p:nvPr>
        </p:nvSpPr>
        <p:spPr/>
        <p:txBody>
          <a:bodyPr/>
          <a:lstStyle/>
          <a:p>
            <a:fld id="{37D987B5-1A8A-4CAC-A37A-480428750407}" type="datetime1">
              <a:rPr lang="en-US" smtClean="0"/>
              <a:t>6/20/2018</a:t>
            </a:fld>
            <a:endParaRPr lang="en-US"/>
          </a:p>
        </p:txBody>
      </p:sp>
      <p:sp>
        <p:nvSpPr>
          <p:cNvPr id="5" name="Footer Placeholder 4"/>
          <p:cNvSpPr>
            <a:spLocks noGrp="1"/>
          </p:cNvSpPr>
          <p:nvPr>
            <p:ph type="ftr" sz="quarter" idx="11"/>
          </p:nvPr>
        </p:nvSpPr>
        <p:spPr/>
        <p:txBody>
          <a:bodyPr/>
          <a:lstStyle/>
          <a:p>
            <a:r>
              <a:rPr lang="en-IN" smtClean="0"/>
              <a:t>COA by Shriram K Vasudevan</a:t>
            </a:r>
            <a:endParaRPr lang="en-US"/>
          </a:p>
        </p:txBody>
      </p:sp>
      <p:sp>
        <p:nvSpPr>
          <p:cNvPr id="6" name="Slide Number Placeholder 5"/>
          <p:cNvSpPr>
            <a:spLocks noGrp="1"/>
          </p:cNvSpPr>
          <p:nvPr>
            <p:ph type="sldNum" sz="quarter" idx="12"/>
          </p:nvPr>
        </p:nvSpPr>
        <p:spPr/>
        <p:txBody>
          <a:bodyPr/>
          <a:lstStyle/>
          <a:p>
            <a:fld id="{32AC6257-6B03-4380-BCA3-C92EE8A8E6A9}" type="slidenum">
              <a:rPr lang="en-US" smtClean="0"/>
              <a:t>33</a:t>
            </a:fld>
            <a:endParaRPr lang="en-US"/>
          </a:p>
        </p:txBody>
      </p:sp>
    </p:spTree>
    <p:extLst>
      <p:ext uri="{BB962C8B-B14F-4D97-AF65-F5344CB8AC3E}">
        <p14:creationId xmlns:p14="http://schemas.microsoft.com/office/powerpoint/2010/main" val="6820035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Immediate Addressing</a:t>
            </a:r>
            <a:endParaRPr lang="en-US" dirty="0"/>
          </a:p>
        </p:txBody>
      </p:sp>
      <p:pic>
        <p:nvPicPr>
          <p:cNvPr id="12" name="Content Placeholder 11"/>
          <p:cNvPicPr>
            <a:picLocks noGrp="1" noChangeAspect="1"/>
          </p:cNvPicPr>
          <p:nvPr>
            <p:ph idx="1"/>
          </p:nvPr>
        </p:nvPicPr>
        <p:blipFill>
          <a:blip r:embed="rId2"/>
          <a:stretch>
            <a:fillRect/>
          </a:stretch>
        </p:blipFill>
        <p:spPr>
          <a:xfrm>
            <a:off x="2101200" y="2084832"/>
            <a:ext cx="8248650" cy="2314575"/>
          </a:xfrm>
          <a:prstGeom prst="rect">
            <a:avLst/>
          </a:prstGeom>
        </p:spPr>
      </p:pic>
      <p:sp>
        <p:nvSpPr>
          <p:cNvPr id="4" name="Date Placeholder 3"/>
          <p:cNvSpPr>
            <a:spLocks noGrp="1"/>
          </p:cNvSpPr>
          <p:nvPr>
            <p:ph type="dt" sz="half" idx="10"/>
          </p:nvPr>
        </p:nvSpPr>
        <p:spPr/>
        <p:txBody>
          <a:bodyPr/>
          <a:lstStyle/>
          <a:p>
            <a:fld id="{FF2C1E34-47FA-4872-9488-2C01EAA06CD7}" type="datetime1">
              <a:rPr lang="en-US" smtClean="0"/>
              <a:t>6/20/2018</a:t>
            </a:fld>
            <a:endParaRPr lang="en-US"/>
          </a:p>
        </p:txBody>
      </p:sp>
      <p:sp>
        <p:nvSpPr>
          <p:cNvPr id="5" name="Footer Placeholder 4"/>
          <p:cNvSpPr>
            <a:spLocks noGrp="1"/>
          </p:cNvSpPr>
          <p:nvPr>
            <p:ph type="ftr" sz="quarter" idx="11"/>
          </p:nvPr>
        </p:nvSpPr>
        <p:spPr/>
        <p:txBody>
          <a:bodyPr/>
          <a:lstStyle/>
          <a:p>
            <a:r>
              <a:rPr lang="en-IN" smtClean="0"/>
              <a:t>COA by Shriram K Vasudevan</a:t>
            </a:r>
            <a:endParaRPr lang="en-US"/>
          </a:p>
        </p:txBody>
      </p:sp>
      <p:sp>
        <p:nvSpPr>
          <p:cNvPr id="6" name="Slide Number Placeholder 5"/>
          <p:cNvSpPr>
            <a:spLocks noGrp="1"/>
          </p:cNvSpPr>
          <p:nvPr>
            <p:ph type="sldNum" sz="quarter" idx="12"/>
          </p:nvPr>
        </p:nvSpPr>
        <p:spPr/>
        <p:txBody>
          <a:bodyPr/>
          <a:lstStyle/>
          <a:p>
            <a:fld id="{AD83CC3B-4648-4E63-90E1-2A769B19F81D}" type="slidenum">
              <a:rPr lang="en-US" smtClean="0"/>
              <a:t>34</a:t>
            </a:fld>
            <a:endParaRPr lang="en-US"/>
          </a:p>
        </p:txBody>
      </p:sp>
      <p:grpSp>
        <p:nvGrpSpPr>
          <p:cNvPr id="14" name="Group 13"/>
          <p:cNvGrpSpPr>
            <a:grpSpLocks/>
          </p:cNvGrpSpPr>
          <p:nvPr/>
        </p:nvGrpSpPr>
        <p:grpSpPr bwMode="auto">
          <a:xfrm>
            <a:off x="3734594" y="5456935"/>
            <a:ext cx="4722812" cy="604837"/>
            <a:chOff x="1105" y="1441"/>
            <a:chExt cx="2975" cy="381"/>
          </a:xfrm>
          <a:solidFill>
            <a:schemeClr val="bg2">
              <a:lumMod val="75000"/>
            </a:schemeClr>
          </a:solidFill>
        </p:grpSpPr>
        <p:sp>
          <p:nvSpPr>
            <p:cNvPr id="16" name="Rectangle 15"/>
            <p:cNvSpPr>
              <a:spLocks noChangeArrowheads="1"/>
            </p:cNvSpPr>
            <p:nvPr/>
          </p:nvSpPr>
          <p:spPr bwMode="auto">
            <a:xfrm>
              <a:off x="1105" y="1441"/>
              <a:ext cx="2975" cy="381"/>
            </a:xfrm>
            <a:prstGeom prst="rect">
              <a:avLst/>
            </a:prstGeom>
            <a:ln>
              <a:headEnd/>
              <a:tailEnd/>
            </a:ln>
            <a:extLst/>
          </p:spPr>
          <p:style>
            <a:lnRef idx="2">
              <a:schemeClr val="dk1"/>
            </a:lnRef>
            <a:fillRef idx="1">
              <a:schemeClr val="lt1"/>
            </a:fillRef>
            <a:effectRef idx="0">
              <a:schemeClr val="dk1"/>
            </a:effectRef>
            <a:fontRef idx="minor">
              <a:schemeClr val="dk1"/>
            </a:fontRef>
          </p:style>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dirty="0" smtClean="0"/>
                <a:t>OPCODE	OPERAND</a:t>
              </a:r>
              <a:endParaRPr lang="en-US" dirty="0"/>
            </a:p>
          </p:txBody>
        </p:sp>
        <p:sp>
          <p:nvSpPr>
            <p:cNvPr id="17" name="Line 6"/>
            <p:cNvSpPr>
              <a:spLocks noChangeShapeType="1"/>
            </p:cNvSpPr>
            <p:nvPr/>
          </p:nvSpPr>
          <p:spPr bwMode="auto">
            <a:xfrm>
              <a:off x="2061" y="1446"/>
              <a:ext cx="0" cy="375"/>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grpSp>
      <p:sp>
        <p:nvSpPr>
          <p:cNvPr id="15" name="Rectangle 14"/>
          <p:cNvSpPr>
            <a:spLocks noChangeArrowheads="1"/>
          </p:cNvSpPr>
          <p:nvPr/>
        </p:nvSpPr>
        <p:spPr bwMode="auto">
          <a:xfrm>
            <a:off x="5106194" y="4999735"/>
            <a:ext cx="1514839"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solidFill>
                  <a:srgbClr val="002060"/>
                </a:solidFill>
              </a:rPr>
              <a:t>Instruction</a:t>
            </a:r>
          </a:p>
        </p:txBody>
      </p:sp>
    </p:spTree>
    <p:extLst>
      <p:ext uri="{BB962C8B-B14F-4D97-AF65-F5344CB8AC3E}">
        <p14:creationId xmlns:p14="http://schemas.microsoft.com/office/powerpoint/2010/main" val="10923319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179" y="0"/>
            <a:ext cx="10515600" cy="1325563"/>
          </a:xfrm>
        </p:spPr>
        <p:txBody>
          <a:bodyPr/>
          <a:lstStyle/>
          <a:p>
            <a:r>
              <a:rPr lang="en-US" dirty="0" smtClean="0"/>
              <a:t>Direct Addressing Mode.</a:t>
            </a:r>
            <a:endParaRPr lang="en-US" dirty="0"/>
          </a:p>
        </p:txBody>
      </p:sp>
      <p:pic>
        <p:nvPicPr>
          <p:cNvPr id="9" name="Content Placeholder 8"/>
          <p:cNvPicPr>
            <a:picLocks noGrp="1" noChangeAspect="1"/>
          </p:cNvPicPr>
          <p:nvPr>
            <p:ph idx="1"/>
          </p:nvPr>
        </p:nvPicPr>
        <p:blipFill>
          <a:blip r:embed="rId2"/>
          <a:stretch>
            <a:fillRect/>
          </a:stretch>
        </p:blipFill>
        <p:spPr>
          <a:xfrm>
            <a:off x="1843087" y="959877"/>
            <a:ext cx="8505825" cy="2838450"/>
          </a:xfrm>
          <a:prstGeom prst="rect">
            <a:avLst/>
          </a:prstGeom>
        </p:spPr>
      </p:pic>
      <p:sp>
        <p:nvSpPr>
          <p:cNvPr id="4" name="Date Placeholder 3"/>
          <p:cNvSpPr>
            <a:spLocks noGrp="1"/>
          </p:cNvSpPr>
          <p:nvPr>
            <p:ph type="dt" sz="half" idx="10"/>
          </p:nvPr>
        </p:nvSpPr>
        <p:spPr/>
        <p:txBody>
          <a:bodyPr/>
          <a:lstStyle/>
          <a:p>
            <a:fld id="{DE87E86A-14C9-4605-8FE3-50907C6169E9}" type="datetime1">
              <a:rPr lang="en-US" smtClean="0"/>
              <a:t>6/20/2018</a:t>
            </a:fld>
            <a:endParaRPr lang="en-US"/>
          </a:p>
        </p:txBody>
      </p:sp>
      <p:sp>
        <p:nvSpPr>
          <p:cNvPr id="5" name="Footer Placeholder 4"/>
          <p:cNvSpPr>
            <a:spLocks noGrp="1"/>
          </p:cNvSpPr>
          <p:nvPr>
            <p:ph type="ftr" sz="quarter" idx="11"/>
          </p:nvPr>
        </p:nvSpPr>
        <p:spPr/>
        <p:txBody>
          <a:bodyPr/>
          <a:lstStyle/>
          <a:p>
            <a:r>
              <a:rPr lang="en-IN" smtClean="0"/>
              <a:t>COA by Shriram K Vasudevan</a:t>
            </a:r>
            <a:endParaRPr lang="en-US"/>
          </a:p>
        </p:txBody>
      </p:sp>
      <p:sp>
        <p:nvSpPr>
          <p:cNvPr id="6" name="Slide Number Placeholder 5"/>
          <p:cNvSpPr>
            <a:spLocks noGrp="1"/>
          </p:cNvSpPr>
          <p:nvPr>
            <p:ph type="sldNum" sz="quarter" idx="12"/>
          </p:nvPr>
        </p:nvSpPr>
        <p:spPr/>
        <p:txBody>
          <a:bodyPr/>
          <a:lstStyle/>
          <a:p>
            <a:fld id="{32AC6257-6B03-4380-BCA3-C92EE8A8E6A9}" type="slidenum">
              <a:rPr lang="en-US" smtClean="0"/>
              <a:t>35</a:t>
            </a:fld>
            <a:endParaRPr lang="en-US"/>
          </a:p>
        </p:txBody>
      </p:sp>
      <p:pic>
        <p:nvPicPr>
          <p:cNvPr id="10" name="Picture 9"/>
          <p:cNvPicPr>
            <a:picLocks noChangeAspect="1"/>
          </p:cNvPicPr>
          <p:nvPr/>
        </p:nvPicPr>
        <p:blipFill>
          <a:blip r:embed="rId3"/>
          <a:stretch>
            <a:fillRect/>
          </a:stretch>
        </p:blipFill>
        <p:spPr>
          <a:xfrm>
            <a:off x="4081819" y="3905884"/>
            <a:ext cx="4528781" cy="2815591"/>
          </a:xfrm>
          <a:prstGeom prst="rect">
            <a:avLst/>
          </a:prstGeom>
        </p:spPr>
      </p:pic>
    </p:spTree>
    <p:extLst>
      <p:ext uri="{BB962C8B-B14F-4D97-AF65-F5344CB8AC3E}">
        <p14:creationId xmlns:p14="http://schemas.microsoft.com/office/powerpoint/2010/main" val="30887451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Indirect Addressing mode.. </a:t>
            </a:r>
            <a:endParaRPr lang="en-US" dirty="0"/>
          </a:p>
        </p:txBody>
      </p:sp>
      <p:sp>
        <p:nvSpPr>
          <p:cNvPr id="4" name="Date Placeholder 3"/>
          <p:cNvSpPr>
            <a:spLocks noGrp="1"/>
          </p:cNvSpPr>
          <p:nvPr>
            <p:ph type="dt" sz="half" idx="10"/>
          </p:nvPr>
        </p:nvSpPr>
        <p:spPr/>
        <p:txBody>
          <a:bodyPr/>
          <a:lstStyle/>
          <a:p>
            <a:fld id="{7B531099-E56B-4404-9A43-81A5A493C749}" type="datetime1">
              <a:rPr lang="en-US" smtClean="0"/>
              <a:t>6/20/2018</a:t>
            </a:fld>
            <a:endParaRPr lang="en-US"/>
          </a:p>
        </p:txBody>
      </p:sp>
      <p:sp>
        <p:nvSpPr>
          <p:cNvPr id="5" name="Footer Placeholder 4"/>
          <p:cNvSpPr>
            <a:spLocks noGrp="1"/>
          </p:cNvSpPr>
          <p:nvPr>
            <p:ph type="ftr" sz="quarter" idx="11"/>
          </p:nvPr>
        </p:nvSpPr>
        <p:spPr/>
        <p:txBody>
          <a:bodyPr/>
          <a:lstStyle/>
          <a:p>
            <a:r>
              <a:rPr lang="en-IN" smtClean="0"/>
              <a:t>COA by Shriram K Vasudevan</a:t>
            </a:r>
            <a:endParaRPr lang="en-US"/>
          </a:p>
        </p:txBody>
      </p:sp>
      <p:sp>
        <p:nvSpPr>
          <p:cNvPr id="6" name="Slide Number Placeholder 5"/>
          <p:cNvSpPr>
            <a:spLocks noGrp="1"/>
          </p:cNvSpPr>
          <p:nvPr>
            <p:ph type="sldNum" sz="quarter" idx="12"/>
          </p:nvPr>
        </p:nvSpPr>
        <p:spPr/>
        <p:txBody>
          <a:bodyPr/>
          <a:lstStyle/>
          <a:p>
            <a:fld id="{32AC6257-6B03-4380-BCA3-C92EE8A8E6A9}" type="slidenum">
              <a:rPr lang="en-US" smtClean="0"/>
              <a:t>36</a:t>
            </a:fld>
            <a:endParaRPr lang="en-US"/>
          </a:p>
        </p:txBody>
      </p:sp>
      <p:pic>
        <p:nvPicPr>
          <p:cNvPr id="7" name="Picture 6"/>
          <p:cNvPicPr>
            <a:picLocks noChangeAspect="1"/>
          </p:cNvPicPr>
          <p:nvPr/>
        </p:nvPicPr>
        <p:blipFill>
          <a:blip r:embed="rId2"/>
          <a:stretch>
            <a:fillRect/>
          </a:stretch>
        </p:blipFill>
        <p:spPr>
          <a:xfrm>
            <a:off x="2169996" y="1455169"/>
            <a:ext cx="7636135" cy="2087740"/>
          </a:xfrm>
          <a:prstGeom prst="rect">
            <a:avLst/>
          </a:prstGeom>
        </p:spPr>
      </p:pic>
      <p:pic>
        <p:nvPicPr>
          <p:cNvPr id="26" name="Picture 25"/>
          <p:cNvPicPr>
            <a:picLocks noChangeAspect="1"/>
          </p:cNvPicPr>
          <p:nvPr/>
        </p:nvPicPr>
        <p:blipFill>
          <a:blip r:embed="rId3"/>
          <a:stretch>
            <a:fillRect/>
          </a:stretch>
        </p:blipFill>
        <p:spPr>
          <a:xfrm>
            <a:off x="3706220" y="3704001"/>
            <a:ext cx="4779560" cy="2540936"/>
          </a:xfrm>
          <a:prstGeom prst="rect">
            <a:avLst/>
          </a:prstGeom>
        </p:spPr>
      </p:pic>
    </p:spTree>
    <p:extLst>
      <p:ext uri="{BB962C8B-B14F-4D97-AF65-F5344CB8AC3E}">
        <p14:creationId xmlns:p14="http://schemas.microsoft.com/office/powerpoint/2010/main" val="38659254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Addressing Mode. </a:t>
            </a:r>
            <a:endParaRPr lang="en-US" dirty="0"/>
          </a:p>
        </p:txBody>
      </p:sp>
      <p:pic>
        <p:nvPicPr>
          <p:cNvPr id="7" name="Content Placeholder 6"/>
          <p:cNvPicPr>
            <a:picLocks noGrp="1" noChangeAspect="1"/>
          </p:cNvPicPr>
          <p:nvPr>
            <p:ph idx="1"/>
          </p:nvPr>
        </p:nvPicPr>
        <p:blipFill>
          <a:blip r:embed="rId2"/>
          <a:stretch>
            <a:fillRect/>
          </a:stretch>
        </p:blipFill>
        <p:spPr>
          <a:xfrm>
            <a:off x="2680718" y="1390467"/>
            <a:ext cx="6448425" cy="2209800"/>
          </a:xfrm>
          <a:prstGeom prst="rect">
            <a:avLst/>
          </a:prstGeom>
        </p:spPr>
      </p:pic>
      <p:sp>
        <p:nvSpPr>
          <p:cNvPr id="4" name="Date Placeholder 3"/>
          <p:cNvSpPr>
            <a:spLocks noGrp="1"/>
          </p:cNvSpPr>
          <p:nvPr>
            <p:ph type="dt" sz="half" idx="10"/>
          </p:nvPr>
        </p:nvSpPr>
        <p:spPr/>
        <p:txBody>
          <a:bodyPr/>
          <a:lstStyle/>
          <a:p>
            <a:fld id="{57A7111D-2437-433E-8A8D-2E7AC55FF2F6}" type="datetime1">
              <a:rPr lang="en-US" smtClean="0"/>
              <a:t>6/20/2018</a:t>
            </a:fld>
            <a:endParaRPr lang="en-US"/>
          </a:p>
        </p:txBody>
      </p:sp>
      <p:sp>
        <p:nvSpPr>
          <p:cNvPr id="5" name="Footer Placeholder 4"/>
          <p:cNvSpPr>
            <a:spLocks noGrp="1"/>
          </p:cNvSpPr>
          <p:nvPr>
            <p:ph type="ftr" sz="quarter" idx="11"/>
          </p:nvPr>
        </p:nvSpPr>
        <p:spPr/>
        <p:txBody>
          <a:bodyPr/>
          <a:lstStyle/>
          <a:p>
            <a:r>
              <a:rPr lang="en-IN" smtClean="0"/>
              <a:t>COA by Shriram K Vasudevan</a:t>
            </a:r>
            <a:endParaRPr lang="en-US"/>
          </a:p>
        </p:txBody>
      </p:sp>
      <p:sp>
        <p:nvSpPr>
          <p:cNvPr id="6" name="Slide Number Placeholder 5"/>
          <p:cNvSpPr>
            <a:spLocks noGrp="1"/>
          </p:cNvSpPr>
          <p:nvPr>
            <p:ph type="sldNum" sz="quarter" idx="12"/>
          </p:nvPr>
        </p:nvSpPr>
        <p:spPr/>
        <p:txBody>
          <a:bodyPr/>
          <a:lstStyle/>
          <a:p>
            <a:fld id="{32AC6257-6B03-4380-BCA3-C92EE8A8E6A9}" type="slidenum">
              <a:rPr lang="en-US" smtClean="0"/>
              <a:t>37</a:t>
            </a:fld>
            <a:endParaRPr lang="en-US"/>
          </a:p>
        </p:txBody>
      </p:sp>
      <p:pic>
        <p:nvPicPr>
          <p:cNvPr id="8" name="Picture 7"/>
          <p:cNvPicPr>
            <a:picLocks noChangeAspect="1"/>
          </p:cNvPicPr>
          <p:nvPr/>
        </p:nvPicPr>
        <p:blipFill>
          <a:blip r:embed="rId3"/>
          <a:stretch>
            <a:fillRect/>
          </a:stretch>
        </p:blipFill>
        <p:spPr>
          <a:xfrm>
            <a:off x="3581400" y="3746529"/>
            <a:ext cx="4762997" cy="2974946"/>
          </a:xfrm>
          <a:prstGeom prst="rect">
            <a:avLst/>
          </a:prstGeom>
        </p:spPr>
      </p:pic>
    </p:spTree>
    <p:extLst>
      <p:ext uri="{BB962C8B-B14F-4D97-AF65-F5344CB8AC3E}">
        <p14:creationId xmlns:p14="http://schemas.microsoft.com/office/powerpoint/2010/main" val="744743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Indirect Addressing </a:t>
            </a:r>
            <a:endParaRPr lang="en-US" dirty="0"/>
          </a:p>
        </p:txBody>
      </p:sp>
      <p:sp>
        <p:nvSpPr>
          <p:cNvPr id="3" name="Content Placeholder 2"/>
          <p:cNvSpPr>
            <a:spLocks noGrp="1"/>
          </p:cNvSpPr>
          <p:nvPr>
            <p:ph idx="1"/>
          </p:nvPr>
        </p:nvSpPr>
        <p:spPr>
          <a:xfrm>
            <a:off x="838200" y="1443485"/>
            <a:ext cx="10515600" cy="4351338"/>
          </a:xfrm>
        </p:spPr>
        <p:txBody>
          <a:bodyPr/>
          <a:lstStyle/>
          <a:p>
            <a:r>
              <a:rPr lang="en-US" dirty="0"/>
              <a:t>EA = (R</a:t>
            </a:r>
            <a:r>
              <a:rPr lang="en-US" dirty="0" smtClean="0"/>
              <a:t>)</a:t>
            </a:r>
          </a:p>
          <a:p>
            <a:r>
              <a:rPr lang="en-US" dirty="0"/>
              <a:t>Register indirect addressing is similar to indirect addressing, except that </a:t>
            </a:r>
            <a:r>
              <a:rPr lang="en-US" dirty="0" smtClean="0"/>
              <a:t>the address </a:t>
            </a:r>
            <a:r>
              <a:rPr lang="en-US" dirty="0"/>
              <a:t>field refers to a register instead of a memory location.</a:t>
            </a:r>
          </a:p>
          <a:p>
            <a:r>
              <a:rPr lang="en-US" dirty="0"/>
              <a:t>Operand is in memory cell pointed to by contents of register R</a:t>
            </a:r>
          </a:p>
          <a:p>
            <a:endParaRPr lang="en-US" dirty="0"/>
          </a:p>
        </p:txBody>
      </p:sp>
      <p:sp>
        <p:nvSpPr>
          <p:cNvPr id="4" name="Date Placeholder 3"/>
          <p:cNvSpPr>
            <a:spLocks noGrp="1"/>
          </p:cNvSpPr>
          <p:nvPr>
            <p:ph type="dt" sz="half" idx="10"/>
          </p:nvPr>
        </p:nvSpPr>
        <p:spPr/>
        <p:txBody>
          <a:bodyPr/>
          <a:lstStyle/>
          <a:p>
            <a:fld id="{0E834C39-DF6C-4790-8087-2B7AA9872C46}" type="datetime1">
              <a:rPr lang="en-US" smtClean="0"/>
              <a:t>6/20/2018</a:t>
            </a:fld>
            <a:endParaRPr lang="en-US"/>
          </a:p>
        </p:txBody>
      </p:sp>
      <p:sp>
        <p:nvSpPr>
          <p:cNvPr id="5" name="Footer Placeholder 4"/>
          <p:cNvSpPr>
            <a:spLocks noGrp="1"/>
          </p:cNvSpPr>
          <p:nvPr>
            <p:ph type="ftr" sz="quarter" idx="11"/>
          </p:nvPr>
        </p:nvSpPr>
        <p:spPr/>
        <p:txBody>
          <a:bodyPr/>
          <a:lstStyle/>
          <a:p>
            <a:r>
              <a:rPr lang="en-IN" smtClean="0"/>
              <a:t>COA by Shriram K Vasudevan</a:t>
            </a:r>
            <a:endParaRPr lang="en-US"/>
          </a:p>
        </p:txBody>
      </p:sp>
      <p:sp>
        <p:nvSpPr>
          <p:cNvPr id="6" name="Slide Number Placeholder 5"/>
          <p:cNvSpPr>
            <a:spLocks noGrp="1"/>
          </p:cNvSpPr>
          <p:nvPr>
            <p:ph type="sldNum" sz="quarter" idx="12"/>
          </p:nvPr>
        </p:nvSpPr>
        <p:spPr/>
        <p:txBody>
          <a:bodyPr/>
          <a:lstStyle/>
          <a:p>
            <a:fld id="{32AC6257-6B03-4380-BCA3-C92EE8A8E6A9}" type="slidenum">
              <a:rPr lang="en-US" smtClean="0"/>
              <a:t>38</a:t>
            </a:fld>
            <a:endParaRPr lang="en-US"/>
          </a:p>
        </p:txBody>
      </p:sp>
      <p:pic>
        <p:nvPicPr>
          <p:cNvPr id="7" name="Picture 6"/>
          <p:cNvPicPr>
            <a:picLocks noChangeAspect="1"/>
          </p:cNvPicPr>
          <p:nvPr/>
        </p:nvPicPr>
        <p:blipFill>
          <a:blip r:embed="rId2"/>
          <a:stretch>
            <a:fillRect/>
          </a:stretch>
        </p:blipFill>
        <p:spPr>
          <a:xfrm>
            <a:off x="2824162" y="3766782"/>
            <a:ext cx="6543675" cy="2954693"/>
          </a:xfrm>
          <a:prstGeom prst="rect">
            <a:avLst/>
          </a:prstGeom>
        </p:spPr>
      </p:pic>
    </p:spTree>
    <p:extLst>
      <p:ext uri="{BB962C8B-B14F-4D97-AF65-F5344CB8AC3E}">
        <p14:creationId xmlns:p14="http://schemas.microsoft.com/office/powerpoint/2010/main" val="3713022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Displacement Addressing (indexed)</a:t>
            </a:r>
            <a:endParaRPr lang="en-US" dirty="0"/>
          </a:p>
        </p:txBody>
      </p:sp>
      <p:sp>
        <p:nvSpPr>
          <p:cNvPr id="3" name="Content Placeholder 2"/>
          <p:cNvSpPr>
            <a:spLocks noGrp="1"/>
          </p:cNvSpPr>
          <p:nvPr>
            <p:ph idx="1"/>
          </p:nvPr>
        </p:nvSpPr>
        <p:spPr>
          <a:xfrm>
            <a:off x="1233379" y="2608217"/>
            <a:ext cx="9601200" cy="3581400"/>
          </a:xfrm>
        </p:spPr>
        <p:txBody>
          <a:bodyPr/>
          <a:lstStyle/>
          <a:p>
            <a:r>
              <a:rPr lang="en-US" dirty="0">
                <a:solidFill>
                  <a:srgbClr val="002060"/>
                </a:solidFill>
              </a:rPr>
              <a:t>EA = A + (R)</a:t>
            </a:r>
          </a:p>
          <a:p>
            <a:r>
              <a:rPr lang="en-US" dirty="0">
                <a:solidFill>
                  <a:srgbClr val="002060"/>
                </a:solidFill>
              </a:rPr>
              <a:t>Address field hold two values</a:t>
            </a:r>
          </a:p>
          <a:p>
            <a:pPr lvl="1"/>
            <a:r>
              <a:rPr lang="en-US" dirty="0">
                <a:solidFill>
                  <a:srgbClr val="002060"/>
                </a:solidFill>
              </a:rPr>
              <a:t>A = base value</a:t>
            </a:r>
          </a:p>
          <a:p>
            <a:pPr lvl="1"/>
            <a:r>
              <a:rPr lang="en-US" dirty="0">
                <a:solidFill>
                  <a:srgbClr val="002060"/>
                </a:solidFill>
              </a:rPr>
              <a:t>R = register that holds displacement</a:t>
            </a:r>
          </a:p>
          <a:p>
            <a:pPr lvl="1"/>
            <a:r>
              <a:rPr lang="en-US" dirty="0">
                <a:solidFill>
                  <a:srgbClr val="002060"/>
                </a:solidFill>
              </a:rPr>
              <a:t>or vice </a:t>
            </a:r>
            <a:r>
              <a:rPr lang="en-US" dirty="0" smtClean="0">
                <a:solidFill>
                  <a:srgbClr val="002060"/>
                </a:solidFill>
              </a:rPr>
              <a:t>versa</a:t>
            </a:r>
          </a:p>
          <a:p>
            <a:r>
              <a:rPr lang="en-US" dirty="0">
                <a:solidFill>
                  <a:srgbClr val="002060"/>
                </a:solidFill>
              </a:rPr>
              <a:t>A very powerful mode of addressing combines the capabilities of direct addressing and register indirect addressing, which is broadly categorized as displacement addressing</a:t>
            </a:r>
          </a:p>
          <a:p>
            <a:pPr lvl="1"/>
            <a:endParaRPr lang="en-US" dirty="0">
              <a:solidFill>
                <a:srgbClr val="002060"/>
              </a:solidFill>
            </a:endParaRPr>
          </a:p>
        </p:txBody>
      </p:sp>
      <p:sp>
        <p:nvSpPr>
          <p:cNvPr id="4" name="Date Placeholder 3"/>
          <p:cNvSpPr>
            <a:spLocks noGrp="1"/>
          </p:cNvSpPr>
          <p:nvPr>
            <p:ph type="dt" sz="half" idx="10"/>
          </p:nvPr>
        </p:nvSpPr>
        <p:spPr/>
        <p:txBody>
          <a:bodyPr/>
          <a:lstStyle/>
          <a:p>
            <a:fld id="{B26F94A9-CAFD-4A0C-B3A5-CA8D50CF5B18}" type="datetime1">
              <a:rPr lang="en-US" smtClean="0"/>
              <a:t>6/20/2018</a:t>
            </a:fld>
            <a:endParaRPr lang="en-US"/>
          </a:p>
        </p:txBody>
      </p:sp>
      <p:sp>
        <p:nvSpPr>
          <p:cNvPr id="5" name="Footer Placeholder 4"/>
          <p:cNvSpPr>
            <a:spLocks noGrp="1"/>
          </p:cNvSpPr>
          <p:nvPr>
            <p:ph type="ftr" sz="quarter" idx="11"/>
          </p:nvPr>
        </p:nvSpPr>
        <p:spPr/>
        <p:txBody>
          <a:bodyPr/>
          <a:lstStyle/>
          <a:p>
            <a:r>
              <a:rPr lang="en-IN" smtClean="0"/>
              <a:t>COA by Shriram K Vasudevan</a:t>
            </a:r>
            <a:endParaRPr lang="en-US"/>
          </a:p>
        </p:txBody>
      </p:sp>
      <p:sp>
        <p:nvSpPr>
          <p:cNvPr id="6" name="Slide Number Placeholder 5"/>
          <p:cNvSpPr>
            <a:spLocks noGrp="1"/>
          </p:cNvSpPr>
          <p:nvPr>
            <p:ph type="sldNum" sz="quarter" idx="12"/>
          </p:nvPr>
        </p:nvSpPr>
        <p:spPr/>
        <p:txBody>
          <a:bodyPr/>
          <a:lstStyle/>
          <a:p>
            <a:fld id="{32AC6257-6B03-4380-BCA3-C92EE8A8E6A9}" type="slidenum">
              <a:rPr lang="en-US" smtClean="0"/>
              <a:t>39</a:t>
            </a:fld>
            <a:endParaRPr lang="en-US"/>
          </a:p>
        </p:txBody>
      </p:sp>
      <p:pic>
        <p:nvPicPr>
          <p:cNvPr id="7" name="Picture 6"/>
          <p:cNvPicPr>
            <a:picLocks noChangeAspect="1"/>
          </p:cNvPicPr>
          <p:nvPr/>
        </p:nvPicPr>
        <p:blipFill>
          <a:blip r:embed="rId2"/>
          <a:stretch>
            <a:fillRect/>
          </a:stretch>
        </p:blipFill>
        <p:spPr>
          <a:xfrm>
            <a:off x="7142594" y="1606796"/>
            <a:ext cx="4660284" cy="2705747"/>
          </a:xfrm>
          <a:prstGeom prst="rect">
            <a:avLst/>
          </a:prstGeom>
        </p:spPr>
      </p:pic>
    </p:spTree>
    <p:extLst>
      <p:ext uri="{BB962C8B-B14F-4D97-AF65-F5344CB8AC3E}">
        <p14:creationId xmlns:p14="http://schemas.microsoft.com/office/powerpoint/2010/main" val="35916222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IN" dirty="0"/>
          </a:p>
        </p:txBody>
      </p:sp>
      <p:sp>
        <p:nvSpPr>
          <p:cNvPr id="3" name="Content Placeholder 2"/>
          <p:cNvSpPr>
            <a:spLocks noGrp="1"/>
          </p:cNvSpPr>
          <p:nvPr>
            <p:ph idx="1"/>
          </p:nvPr>
        </p:nvSpPr>
        <p:spPr>
          <a:xfrm>
            <a:off x="1371600" y="1700011"/>
            <a:ext cx="9601200" cy="4167389"/>
          </a:xfrm>
        </p:spPr>
        <p:txBody>
          <a:bodyPr>
            <a:normAutofit/>
          </a:bodyPr>
          <a:lstStyle/>
          <a:p>
            <a:r>
              <a:rPr lang="en-IN" dirty="0"/>
              <a:t>Organization is the next phase to architecture. </a:t>
            </a:r>
            <a:endParaRPr lang="en-IN" dirty="0" smtClean="0"/>
          </a:p>
          <a:p>
            <a:r>
              <a:rPr lang="en-IN" dirty="0" smtClean="0"/>
              <a:t>Or</a:t>
            </a:r>
            <a:r>
              <a:rPr lang="en-IN" dirty="0"/>
              <a:t>, organization is dependent on architectural decisions. </a:t>
            </a:r>
            <a:endParaRPr lang="en-IN" dirty="0" smtClean="0"/>
          </a:p>
          <a:p>
            <a:r>
              <a:rPr lang="en-IN" dirty="0" smtClean="0"/>
              <a:t>Realization </a:t>
            </a:r>
            <a:r>
              <a:rPr lang="en-IN" dirty="0"/>
              <a:t>of the architectural decisions happens through the organization. </a:t>
            </a:r>
            <a:endParaRPr lang="en-IN" dirty="0" smtClean="0"/>
          </a:p>
          <a:p>
            <a:r>
              <a:rPr lang="en-IN" dirty="0" smtClean="0"/>
              <a:t>The </a:t>
            </a:r>
            <a:r>
              <a:rPr lang="en-IN" dirty="0"/>
              <a:t>same example of Division operation is now to be seen from the organization perspective. </a:t>
            </a:r>
            <a:endParaRPr lang="en-IN" dirty="0" smtClean="0"/>
          </a:p>
          <a:p>
            <a:pPr lvl="1"/>
            <a:r>
              <a:rPr lang="en-IN" b="1" dirty="0" smtClean="0"/>
              <a:t>Having </a:t>
            </a:r>
            <a:r>
              <a:rPr lang="en-IN" b="1" dirty="0"/>
              <a:t>decided to support Division operation, organization shall enable to have the division done through the repeated subtraction or through division unit. </a:t>
            </a:r>
            <a:endParaRPr lang="en-IN" b="1" dirty="0" smtClean="0"/>
          </a:p>
          <a:p>
            <a:pPr lvl="1"/>
            <a:r>
              <a:rPr lang="en-IN" dirty="0" smtClean="0"/>
              <a:t>This </a:t>
            </a:r>
            <a:r>
              <a:rPr lang="en-IN" dirty="0"/>
              <a:t>decision of if to go with repeated subtraction or otherwise is the role of Organization. </a:t>
            </a:r>
            <a:endParaRPr lang="en-IN" dirty="0" smtClean="0"/>
          </a:p>
          <a:p>
            <a:pPr lvl="1"/>
            <a:r>
              <a:rPr lang="en-IN" dirty="0" smtClean="0"/>
              <a:t>Organization </a:t>
            </a:r>
            <a:r>
              <a:rPr lang="en-IN" dirty="0"/>
              <a:t>shall also help in identifying or uncovering design issues or challenges. </a:t>
            </a:r>
          </a:p>
          <a:p>
            <a:endParaRPr lang="en-IN" dirty="0"/>
          </a:p>
        </p:txBody>
      </p:sp>
      <p:sp>
        <p:nvSpPr>
          <p:cNvPr id="4" name="Date Placeholder 3"/>
          <p:cNvSpPr>
            <a:spLocks noGrp="1"/>
          </p:cNvSpPr>
          <p:nvPr>
            <p:ph type="dt" sz="half" idx="10"/>
          </p:nvPr>
        </p:nvSpPr>
        <p:spPr/>
        <p:txBody>
          <a:bodyPr/>
          <a:lstStyle/>
          <a:p>
            <a:fld id="{D55DE994-8335-47B3-91BE-1E99F2AD65E2}"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12060674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 addressing mode.. </a:t>
            </a:r>
            <a:endParaRPr lang="en-US" dirty="0"/>
          </a:p>
        </p:txBody>
      </p:sp>
      <p:sp>
        <p:nvSpPr>
          <p:cNvPr id="8" name="Content Placeholder 7"/>
          <p:cNvSpPr>
            <a:spLocks noGrp="1"/>
          </p:cNvSpPr>
          <p:nvPr>
            <p:ph idx="1"/>
          </p:nvPr>
        </p:nvSpPr>
        <p:spPr/>
        <p:txBody>
          <a:bodyPr/>
          <a:lstStyle/>
          <a:p>
            <a:r>
              <a:rPr lang="en-US" dirty="0"/>
              <a:t>Operand is (implicitly) on top of stack</a:t>
            </a:r>
          </a:p>
          <a:p>
            <a:r>
              <a:rPr lang="en-US" dirty="0"/>
              <a:t>e.g. </a:t>
            </a:r>
          </a:p>
          <a:p>
            <a:pPr lvl="1"/>
            <a:r>
              <a:rPr lang="en-US" dirty="0"/>
              <a:t>ADD	Pop top two items from stack	</a:t>
            </a:r>
            <a:r>
              <a:rPr lang="en-US" dirty="0" smtClean="0"/>
              <a:t>and </a:t>
            </a:r>
            <a:r>
              <a:rPr lang="en-US" dirty="0"/>
              <a:t>add</a:t>
            </a:r>
          </a:p>
          <a:p>
            <a:endParaRPr lang="en-US" dirty="0"/>
          </a:p>
        </p:txBody>
      </p:sp>
      <p:sp>
        <p:nvSpPr>
          <p:cNvPr id="4" name="Date Placeholder 3"/>
          <p:cNvSpPr>
            <a:spLocks noGrp="1"/>
          </p:cNvSpPr>
          <p:nvPr>
            <p:ph type="dt" sz="half" idx="10"/>
          </p:nvPr>
        </p:nvSpPr>
        <p:spPr/>
        <p:txBody>
          <a:bodyPr/>
          <a:lstStyle/>
          <a:p>
            <a:fld id="{E3268043-5A5E-4430-9AFB-0B19CAB1FF42}" type="datetime1">
              <a:rPr lang="en-US" smtClean="0"/>
              <a:t>6/20/2018</a:t>
            </a:fld>
            <a:endParaRPr lang="en-US"/>
          </a:p>
        </p:txBody>
      </p:sp>
      <p:sp>
        <p:nvSpPr>
          <p:cNvPr id="5" name="Footer Placeholder 4"/>
          <p:cNvSpPr>
            <a:spLocks noGrp="1"/>
          </p:cNvSpPr>
          <p:nvPr>
            <p:ph type="ftr" sz="quarter" idx="11"/>
          </p:nvPr>
        </p:nvSpPr>
        <p:spPr/>
        <p:txBody>
          <a:bodyPr/>
          <a:lstStyle/>
          <a:p>
            <a:r>
              <a:rPr lang="en-IN" smtClean="0"/>
              <a:t>COA by Shriram K Vasudevan</a:t>
            </a:r>
            <a:endParaRPr lang="en-US"/>
          </a:p>
        </p:txBody>
      </p:sp>
      <p:sp>
        <p:nvSpPr>
          <p:cNvPr id="6" name="Slide Number Placeholder 5"/>
          <p:cNvSpPr>
            <a:spLocks noGrp="1"/>
          </p:cNvSpPr>
          <p:nvPr>
            <p:ph type="sldNum" sz="quarter" idx="12"/>
          </p:nvPr>
        </p:nvSpPr>
        <p:spPr/>
        <p:txBody>
          <a:bodyPr/>
          <a:lstStyle/>
          <a:p>
            <a:fld id="{32AC6257-6B03-4380-BCA3-C92EE8A8E6A9}" type="slidenum">
              <a:rPr lang="en-US" smtClean="0"/>
              <a:t>40</a:t>
            </a:fld>
            <a:endParaRPr lang="en-US"/>
          </a:p>
        </p:txBody>
      </p:sp>
    </p:spTree>
    <p:extLst>
      <p:ext uri="{BB962C8B-B14F-4D97-AF65-F5344CB8AC3E}">
        <p14:creationId xmlns:p14="http://schemas.microsoft.com/office/powerpoint/2010/main" val="9794651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smtClean="0"/>
              <a:t>Let us go to mips</a:t>
            </a:r>
            <a:endParaRPr lang="en-IN" dirty="0"/>
          </a:p>
        </p:txBody>
      </p:sp>
      <p:sp>
        <p:nvSpPr>
          <p:cNvPr id="5" name="Subtitle 4"/>
          <p:cNvSpPr>
            <a:spLocks noGrp="1"/>
          </p:cNvSpPr>
          <p:nvPr>
            <p:ph type="subTitle" idx="1"/>
          </p:nvPr>
        </p:nvSpPr>
        <p:spPr/>
        <p:txBody>
          <a:bodyPr/>
          <a:lstStyle/>
          <a:p>
            <a:r>
              <a:rPr lang="en-IN" dirty="0" smtClean="0"/>
              <a:t>Shriram K Vasudevan</a:t>
            </a:r>
          </a:p>
          <a:p>
            <a:r>
              <a:rPr lang="en-IN" dirty="0" smtClean="0"/>
              <a:t>Session 5  </a:t>
            </a:r>
            <a:endParaRPr lang="en-IN" dirty="0"/>
          </a:p>
        </p:txBody>
      </p:sp>
      <p:sp>
        <p:nvSpPr>
          <p:cNvPr id="2" name="Date Placeholder 1"/>
          <p:cNvSpPr>
            <a:spLocks noGrp="1"/>
          </p:cNvSpPr>
          <p:nvPr>
            <p:ph type="dt" sz="half" idx="10"/>
          </p:nvPr>
        </p:nvSpPr>
        <p:spPr/>
        <p:txBody>
          <a:bodyPr/>
          <a:lstStyle/>
          <a:p>
            <a:fld id="{BD6E9C4B-771A-49D8-A6D4-20B24790AB22}" type="datetime1">
              <a:rPr lang="en-US" smtClean="0"/>
              <a:t>6/20/2018</a:t>
            </a:fld>
            <a:endParaRPr lang="en-US" dirty="0"/>
          </a:p>
        </p:txBody>
      </p:sp>
      <p:sp>
        <p:nvSpPr>
          <p:cNvPr id="3" name="Footer Placeholder 2"/>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41</a:t>
            </a:fld>
            <a:endParaRPr lang="en-US" dirty="0"/>
          </a:p>
        </p:txBody>
      </p:sp>
    </p:spTree>
    <p:extLst>
      <p:ext uri="{BB962C8B-B14F-4D97-AF65-F5344CB8AC3E}">
        <p14:creationId xmlns:p14="http://schemas.microsoft.com/office/powerpoint/2010/main" val="27118510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MIPS? </a:t>
            </a:r>
            <a:endParaRPr lang="en-IN" dirty="0"/>
          </a:p>
        </p:txBody>
      </p:sp>
      <p:sp>
        <p:nvSpPr>
          <p:cNvPr id="3" name="Content Placeholder 2"/>
          <p:cNvSpPr>
            <a:spLocks noGrp="1"/>
          </p:cNvSpPr>
          <p:nvPr>
            <p:ph idx="1"/>
          </p:nvPr>
        </p:nvSpPr>
        <p:spPr/>
        <p:txBody>
          <a:bodyPr>
            <a:normAutofit fontScale="92500" lnSpcReduction="20000"/>
          </a:bodyPr>
          <a:lstStyle/>
          <a:p>
            <a:r>
              <a:rPr lang="en-IN" dirty="0" smtClean="0"/>
              <a:t>It is not Million Instructions Per Second, here! </a:t>
            </a:r>
            <a:r>
              <a:rPr lang="en-IN" dirty="0" smtClean="0">
                <a:sym typeface="Wingdings" panose="05000000000000000000" pitchFamily="2" charset="2"/>
              </a:rPr>
              <a:t> </a:t>
            </a:r>
          </a:p>
          <a:p>
            <a:r>
              <a:rPr lang="en-US" dirty="0" smtClean="0"/>
              <a:t>Expanded as Microprocessor Without Interlocked Pipeline Stages. </a:t>
            </a:r>
          </a:p>
          <a:p>
            <a:r>
              <a:rPr lang="en-US" dirty="0" smtClean="0"/>
              <a:t>It is an </a:t>
            </a:r>
            <a:r>
              <a:rPr lang="en-US" dirty="0" smtClean="0"/>
              <a:t>ISA </a:t>
            </a:r>
            <a:r>
              <a:rPr lang="en-US" dirty="0" smtClean="0"/>
              <a:t>with 32 bit instructions. (Means, all instructions are 32 bits wide)</a:t>
            </a:r>
          </a:p>
          <a:p>
            <a:r>
              <a:rPr lang="en-US" dirty="0" smtClean="0"/>
              <a:t>It is completely RISC architecture. (Means, it is all about load and store)</a:t>
            </a:r>
          </a:p>
          <a:p>
            <a:r>
              <a:rPr lang="en-US" dirty="0" smtClean="0"/>
              <a:t>Any RISC architecture would eventually support FIXED WIDTH instructions and it is actually beneficial (You will understand this soon)  </a:t>
            </a:r>
            <a:endParaRPr lang="en-US" dirty="0"/>
          </a:p>
          <a:p>
            <a:r>
              <a:rPr lang="en-US" dirty="0" smtClean="0">
                <a:solidFill>
                  <a:srgbClr val="FF0000"/>
                </a:solidFill>
              </a:rPr>
              <a:t>A very important point to note is “All these instructions must be stored at “WORD-ALIGNED address”.</a:t>
            </a:r>
          </a:p>
          <a:p>
            <a:pPr lvl="1"/>
            <a:r>
              <a:rPr lang="en-US" dirty="0" smtClean="0">
                <a:solidFill>
                  <a:schemeClr val="accent6">
                    <a:lumMod val="50000"/>
                  </a:schemeClr>
                </a:solidFill>
              </a:rPr>
              <a:t>What is that? </a:t>
            </a:r>
          </a:p>
          <a:p>
            <a:pPr lvl="1"/>
            <a:r>
              <a:rPr lang="en-US" dirty="0" smtClean="0">
                <a:solidFill>
                  <a:schemeClr val="accent6">
                    <a:lumMod val="50000"/>
                  </a:schemeClr>
                </a:solidFill>
              </a:rPr>
              <a:t>Word aligned address means, the addresses are divisible by 4. (Must be, we shall learn more about this, shortly)  </a:t>
            </a:r>
            <a:endParaRPr lang="en-IN" dirty="0">
              <a:solidFill>
                <a:schemeClr val="accent6">
                  <a:lumMod val="50000"/>
                </a:schemeClr>
              </a:solidFill>
            </a:endParaRPr>
          </a:p>
        </p:txBody>
      </p:sp>
      <p:sp>
        <p:nvSpPr>
          <p:cNvPr id="4" name="Date Placeholder 3"/>
          <p:cNvSpPr>
            <a:spLocks noGrp="1"/>
          </p:cNvSpPr>
          <p:nvPr>
            <p:ph type="dt" sz="half" idx="10"/>
          </p:nvPr>
        </p:nvSpPr>
        <p:spPr/>
        <p:txBody>
          <a:bodyPr/>
          <a:lstStyle/>
          <a:p>
            <a:fld id="{5AF6E3FD-A5AC-45A9-9A86-78A804AABB82}"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42</a:t>
            </a:fld>
            <a:endParaRPr lang="en-US" dirty="0"/>
          </a:p>
        </p:txBody>
      </p:sp>
    </p:spTree>
    <p:extLst>
      <p:ext uri="{BB962C8B-B14F-4D97-AF65-F5344CB8AC3E}">
        <p14:creationId xmlns:p14="http://schemas.microsoft.com/office/powerpoint/2010/main" val="30483106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MIPS – How it all happened? From where did we reach MIPS?</a:t>
            </a:r>
            <a:endParaRPr lang="en-IN" dirty="0"/>
          </a:p>
        </p:txBody>
      </p:sp>
      <p:sp>
        <p:nvSpPr>
          <p:cNvPr id="3" name="Content Placeholder 2"/>
          <p:cNvSpPr>
            <a:spLocks noGrp="1"/>
          </p:cNvSpPr>
          <p:nvPr>
            <p:ph idx="1"/>
          </p:nvPr>
        </p:nvSpPr>
        <p:spPr>
          <a:xfrm>
            <a:off x="1371600" y="2171700"/>
            <a:ext cx="9601200" cy="3581400"/>
          </a:xfrm>
        </p:spPr>
        <p:txBody>
          <a:bodyPr>
            <a:normAutofit lnSpcReduction="10000"/>
          </a:bodyPr>
          <a:lstStyle/>
          <a:p>
            <a:r>
              <a:rPr lang="en-US" dirty="0" smtClean="0">
                <a:solidFill>
                  <a:srgbClr val="002060"/>
                </a:solidFill>
              </a:rPr>
              <a:t>How did it grow? It started with Motorola and Intel. </a:t>
            </a:r>
            <a:endParaRPr lang="en-US" dirty="0">
              <a:solidFill>
                <a:srgbClr val="002060"/>
              </a:solidFill>
            </a:endParaRPr>
          </a:p>
          <a:p>
            <a:pPr lvl="1">
              <a:lnSpc>
                <a:spcPct val="104000"/>
              </a:lnSpc>
            </a:pPr>
            <a:r>
              <a:rPr lang="en-US" b="1" dirty="0">
                <a:solidFill>
                  <a:schemeClr val="accent6">
                    <a:lumMod val="50000"/>
                  </a:schemeClr>
                </a:solidFill>
              </a:rPr>
              <a:t>Motorola 6800 / Intel 8085 (1970s)</a:t>
            </a:r>
          </a:p>
          <a:p>
            <a:pPr lvl="2"/>
            <a:r>
              <a:rPr lang="en-US" dirty="0">
                <a:solidFill>
                  <a:srgbClr val="002060"/>
                </a:solidFill>
              </a:rPr>
              <a:t>1-address architecture:	</a:t>
            </a:r>
            <a:r>
              <a:rPr lang="en-US" dirty="0">
                <a:solidFill>
                  <a:srgbClr val="002060"/>
                </a:solidFill>
                <a:latin typeface="Courier New" panose="02070309020205020404" pitchFamily="49" charset="0"/>
              </a:rPr>
              <a:t>ADDA</a:t>
            </a:r>
            <a:r>
              <a:rPr lang="en-US" dirty="0">
                <a:solidFill>
                  <a:srgbClr val="002060"/>
                </a:solidFill>
              </a:rPr>
              <a:t> &lt;</a:t>
            </a:r>
            <a:r>
              <a:rPr lang="en-US" i="1" dirty="0" err="1">
                <a:solidFill>
                  <a:srgbClr val="002060"/>
                </a:solidFill>
              </a:rPr>
              <a:t>addr</a:t>
            </a:r>
            <a:r>
              <a:rPr lang="en-US" dirty="0">
                <a:solidFill>
                  <a:srgbClr val="002060"/>
                </a:solidFill>
              </a:rPr>
              <a:t>&gt;</a:t>
            </a:r>
          </a:p>
          <a:p>
            <a:pPr lvl="2"/>
            <a:r>
              <a:rPr lang="en-US" dirty="0">
                <a:solidFill>
                  <a:srgbClr val="002060"/>
                </a:solidFill>
              </a:rPr>
              <a:t>(A) = (A) + (</a:t>
            </a:r>
            <a:r>
              <a:rPr lang="en-US" dirty="0" err="1">
                <a:solidFill>
                  <a:srgbClr val="002060"/>
                </a:solidFill>
              </a:rPr>
              <a:t>addr</a:t>
            </a:r>
            <a:r>
              <a:rPr lang="en-US" dirty="0">
                <a:solidFill>
                  <a:srgbClr val="002060"/>
                </a:solidFill>
              </a:rPr>
              <a:t>)</a:t>
            </a:r>
          </a:p>
          <a:p>
            <a:pPr lvl="1"/>
            <a:r>
              <a:rPr lang="en-US" b="1" dirty="0">
                <a:solidFill>
                  <a:schemeClr val="accent6">
                    <a:lumMod val="50000"/>
                  </a:schemeClr>
                </a:solidFill>
              </a:rPr>
              <a:t>Intel x86 (Early 80s)</a:t>
            </a:r>
          </a:p>
          <a:p>
            <a:pPr lvl="2"/>
            <a:r>
              <a:rPr lang="en-US" dirty="0">
                <a:solidFill>
                  <a:srgbClr val="002060"/>
                </a:solidFill>
              </a:rPr>
              <a:t>2-address architecture:	</a:t>
            </a:r>
            <a:r>
              <a:rPr lang="en-US" dirty="0">
                <a:solidFill>
                  <a:srgbClr val="002060"/>
                </a:solidFill>
                <a:latin typeface="Courier New" panose="02070309020205020404" pitchFamily="49" charset="0"/>
              </a:rPr>
              <a:t>ADD EAX,</a:t>
            </a:r>
            <a:r>
              <a:rPr lang="en-US" dirty="0">
                <a:solidFill>
                  <a:srgbClr val="002060"/>
                </a:solidFill>
              </a:rPr>
              <a:t> </a:t>
            </a:r>
            <a:r>
              <a:rPr lang="en-US" dirty="0">
                <a:solidFill>
                  <a:srgbClr val="002060"/>
                </a:solidFill>
                <a:latin typeface="Courier New" panose="02070309020205020404" pitchFamily="49" charset="0"/>
              </a:rPr>
              <a:t>EBX</a:t>
            </a:r>
          </a:p>
          <a:p>
            <a:pPr lvl="2"/>
            <a:r>
              <a:rPr lang="en-US" dirty="0">
                <a:solidFill>
                  <a:srgbClr val="002060"/>
                </a:solidFill>
              </a:rPr>
              <a:t>(A) = (A) + (B)</a:t>
            </a:r>
          </a:p>
          <a:p>
            <a:pPr lvl="1"/>
            <a:r>
              <a:rPr lang="en-US" b="1" dirty="0" smtClean="0">
                <a:solidFill>
                  <a:schemeClr val="accent6">
                    <a:lumMod val="50000"/>
                  </a:schemeClr>
                </a:solidFill>
              </a:rPr>
              <a:t>MIPS architecture (Early 90s)</a:t>
            </a:r>
            <a:endParaRPr lang="en-US" b="1" dirty="0">
              <a:solidFill>
                <a:schemeClr val="accent6">
                  <a:lumMod val="50000"/>
                </a:schemeClr>
              </a:solidFill>
            </a:endParaRPr>
          </a:p>
          <a:p>
            <a:pPr lvl="2"/>
            <a:r>
              <a:rPr lang="en-US" dirty="0">
                <a:solidFill>
                  <a:srgbClr val="002060"/>
                </a:solidFill>
              </a:rPr>
              <a:t>3-address architecture:	</a:t>
            </a:r>
            <a:r>
              <a:rPr lang="en-US" dirty="0">
                <a:solidFill>
                  <a:srgbClr val="002060"/>
                </a:solidFill>
                <a:latin typeface="Courier New" panose="02070309020205020404" pitchFamily="49" charset="0"/>
              </a:rPr>
              <a:t>ADD $2, $3, $4</a:t>
            </a:r>
          </a:p>
          <a:p>
            <a:pPr lvl="2"/>
            <a:r>
              <a:rPr lang="en-US" dirty="0">
                <a:solidFill>
                  <a:srgbClr val="002060"/>
                </a:solidFill>
              </a:rPr>
              <a:t>($2) = ($3) + ($4)</a:t>
            </a:r>
          </a:p>
          <a:p>
            <a:endParaRPr lang="en-IN" dirty="0"/>
          </a:p>
        </p:txBody>
      </p:sp>
      <p:sp>
        <p:nvSpPr>
          <p:cNvPr id="4" name="Date Placeholder 3"/>
          <p:cNvSpPr>
            <a:spLocks noGrp="1"/>
          </p:cNvSpPr>
          <p:nvPr>
            <p:ph type="dt" sz="half" idx="10"/>
          </p:nvPr>
        </p:nvSpPr>
        <p:spPr/>
        <p:txBody>
          <a:bodyPr/>
          <a:lstStyle/>
          <a:p>
            <a:fld id="{9717B62C-6A7C-4F77-84B5-356D7C76AC19}"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43</a:t>
            </a:fld>
            <a:endParaRPr lang="en-US" dirty="0"/>
          </a:p>
        </p:txBody>
      </p:sp>
    </p:spTree>
    <p:extLst>
      <p:ext uri="{BB962C8B-B14F-4D97-AF65-F5344CB8AC3E}">
        <p14:creationId xmlns:p14="http://schemas.microsoft.com/office/powerpoint/2010/main" val="32109979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Let’s understand this as well.</a:t>
            </a:r>
            <a:endParaRPr lang="en-IN" dirty="0"/>
          </a:p>
        </p:txBody>
      </p:sp>
      <p:sp>
        <p:nvSpPr>
          <p:cNvPr id="3" name="Content Placeholder 2"/>
          <p:cNvSpPr>
            <a:spLocks noGrp="1"/>
          </p:cNvSpPr>
          <p:nvPr>
            <p:ph idx="1"/>
          </p:nvPr>
        </p:nvSpPr>
        <p:spPr>
          <a:xfrm>
            <a:off x="1371600" y="2286000"/>
            <a:ext cx="10358582" cy="4068618"/>
          </a:xfrm>
        </p:spPr>
        <p:txBody>
          <a:bodyPr>
            <a:normAutofit fontScale="92500" lnSpcReduction="20000"/>
          </a:bodyPr>
          <a:lstStyle/>
          <a:p>
            <a:pPr>
              <a:spcBef>
                <a:spcPts val="500"/>
              </a:spcBef>
            </a:pPr>
            <a:r>
              <a:rPr lang="en-US" sz="2400" dirty="0" smtClean="0">
                <a:solidFill>
                  <a:srgbClr val="002060"/>
                </a:solidFill>
              </a:rPr>
              <a:t>MIPS has the following design considerations. </a:t>
            </a:r>
          </a:p>
          <a:p>
            <a:pPr lvl="1"/>
            <a:r>
              <a:rPr lang="en-US" sz="2400" i="0" dirty="0" smtClean="0">
                <a:solidFill>
                  <a:schemeClr val="accent6">
                    <a:lumMod val="50000"/>
                  </a:schemeClr>
                </a:solidFill>
              </a:rPr>
              <a:t>It is designed with having high level languages in mind. Means, usage of high level languages is much easier with MIPS.  </a:t>
            </a:r>
          </a:p>
          <a:p>
            <a:pPr lvl="1"/>
            <a:r>
              <a:rPr lang="en-US" sz="2400" i="0" dirty="0" smtClean="0">
                <a:solidFill>
                  <a:schemeClr val="accent6">
                    <a:lumMod val="50000"/>
                  </a:schemeClr>
                </a:solidFill>
              </a:rPr>
              <a:t>MIPS does not demand the programmer to learn many addressing modes or instructions. It is all simple here and one could learn MIPS with ease. </a:t>
            </a:r>
          </a:p>
          <a:p>
            <a:pPr lvl="1"/>
            <a:r>
              <a:rPr lang="en-US" i="0" dirty="0" smtClean="0">
                <a:solidFill>
                  <a:schemeClr val="accent6">
                    <a:lumMod val="50000"/>
                  </a:schemeClr>
                </a:solidFill>
              </a:rPr>
              <a:t>Increased parallelism and also classy pipelining supported in MIPS. (Remember the production lines) </a:t>
            </a:r>
            <a:r>
              <a:rPr lang="en-US" sz="2400" i="0" dirty="0" smtClean="0">
                <a:solidFill>
                  <a:schemeClr val="accent6">
                    <a:lumMod val="50000"/>
                  </a:schemeClr>
                </a:solidFill>
              </a:rPr>
              <a:t> </a:t>
            </a:r>
          </a:p>
          <a:p>
            <a:pPr lvl="1"/>
            <a:r>
              <a:rPr lang="en-US" sz="2400" i="0" dirty="0" smtClean="0">
                <a:solidFill>
                  <a:schemeClr val="accent6">
                    <a:lumMod val="50000"/>
                  </a:schemeClr>
                </a:solidFill>
              </a:rPr>
              <a:t>100% Load and Store architecture. </a:t>
            </a:r>
          </a:p>
          <a:p>
            <a:pPr lvl="1"/>
            <a:r>
              <a:rPr lang="en-US" sz="2400" i="0" dirty="0" smtClean="0">
                <a:solidFill>
                  <a:schemeClr val="accent6">
                    <a:lumMod val="50000"/>
                  </a:schemeClr>
                </a:solidFill>
              </a:rPr>
              <a:t>Increased flexibility with providing more number of general purpose registers (Compare ARM with 8085 folks) </a:t>
            </a:r>
          </a:p>
          <a:p>
            <a:pPr lvl="1"/>
            <a:r>
              <a:rPr lang="en-US" sz="2400" i="0" dirty="0" smtClean="0">
                <a:solidFill>
                  <a:schemeClr val="accent6">
                    <a:lumMod val="50000"/>
                  </a:schemeClr>
                </a:solidFill>
              </a:rPr>
              <a:t>All instructions are 32 bits wide. Hence, there is a uniformity internally enabled. </a:t>
            </a:r>
          </a:p>
          <a:p>
            <a:pPr lvl="2"/>
            <a:r>
              <a:rPr lang="en-US" sz="2200" dirty="0" smtClean="0">
                <a:solidFill>
                  <a:srgbClr val="002060"/>
                </a:solidFill>
              </a:rPr>
              <a:t>Hardware design considerations are easier when it is all uniform. 	 </a:t>
            </a:r>
            <a:endParaRPr lang="en-US" sz="2200" dirty="0">
              <a:solidFill>
                <a:srgbClr val="002060"/>
              </a:solidFill>
            </a:endParaRPr>
          </a:p>
          <a:p>
            <a:endParaRPr lang="en-IN" dirty="0"/>
          </a:p>
        </p:txBody>
      </p:sp>
      <p:sp>
        <p:nvSpPr>
          <p:cNvPr id="4" name="Date Placeholder 3"/>
          <p:cNvSpPr>
            <a:spLocks noGrp="1"/>
          </p:cNvSpPr>
          <p:nvPr>
            <p:ph type="dt" sz="half" idx="10"/>
          </p:nvPr>
        </p:nvSpPr>
        <p:spPr/>
        <p:txBody>
          <a:bodyPr/>
          <a:lstStyle/>
          <a:p>
            <a:fld id="{A627C88D-E35B-42BE-88AC-28B56232E36A}"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44</a:t>
            </a:fld>
            <a:endParaRPr lang="en-US" dirty="0"/>
          </a:p>
        </p:txBody>
      </p:sp>
    </p:spTree>
    <p:extLst>
      <p:ext uri="{BB962C8B-B14F-4D97-AF65-F5344CB8AC3E}">
        <p14:creationId xmlns:p14="http://schemas.microsoft.com/office/powerpoint/2010/main" val="9928128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MIPS Instructions</a:t>
            </a:r>
            <a:endParaRPr lang="en-IN" dirty="0"/>
          </a:p>
        </p:txBody>
      </p:sp>
      <p:sp>
        <p:nvSpPr>
          <p:cNvPr id="3" name="Content Placeholder 2"/>
          <p:cNvSpPr>
            <a:spLocks noGrp="1"/>
          </p:cNvSpPr>
          <p:nvPr>
            <p:ph idx="1"/>
          </p:nvPr>
        </p:nvSpPr>
        <p:spPr/>
        <p:txBody>
          <a:bodyPr/>
          <a:lstStyle/>
          <a:p>
            <a:r>
              <a:rPr lang="en-US" dirty="0"/>
              <a:t>MIPS instructions </a:t>
            </a:r>
            <a:r>
              <a:rPr lang="en-US" dirty="0" smtClean="0"/>
              <a:t>are of the following types: </a:t>
            </a:r>
            <a:endParaRPr lang="en-US" dirty="0"/>
          </a:p>
          <a:p>
            <a:pPr lvl="1"/>
            <a:r>
              <a:rPr lang="en-US" dirty="0"/>
              <a:t>Arithmetic/logical/shift/comparison</a:t>
            </a:r>
          </a:p>
          <a:p>
            <a:pPr lvl="1"/>
            <a:r>
              <a:rPr lang="en-US" dirty="0"/>
              <a:t>Control instructions (branch and jump)</a:t>
            </a:r>
          </a:p>
          <a:p>
            <a:pPr lvl="1"/>
            <a:r>
              <a:rPr lang="en-US" dirty="0" smtClean="0"/>
              <a:t>Load/store </a:t>
            </a:r>
            <a:endParaRPr lang="en-US" dirty="0"/>
          </a:p>
          <a:p>
            <a:pPr lvl="1"/>
            <a:r>
              <a:rPr lang="en-US" dirty="0"/>
              <a:t>Other (exception, register movement to/from GP registers, etc.)</a:t>
            </a:r>
          </a:p>
          <a:p>
            <a:r>
              <a:rPr lang="en-US" dirty="0" smtClean="0"/>
              <a:t>Let us learn this one after another. </a:t>
            </a:r>
          </a:p>
          <a:p>
            <a:r>
              <a:rPr lang="en-US" dirty="0" smtClean="0"/>
              <a:t>Again, classified as I Type, R Type, J Type instructions. </a:t>
            </a:r>
          </a:p>
          <a:p>
            <a:pPr lvl="1"/>
            <a:r>
              <a:rPr lang="en-US" dirty="0" smtClean="0"/>
              <a:t>All the instructions shall fall under any of these instruction types. </a:t>
            </a:r>
            <a:endParaRPr lang="en-US" dirty="0"/>
          </a:p>
          <a:p>
            <a:endParaRPr lang="en-IN" dirty="0"/>
          </a:p>
        </p:txBody>
      </p:sp>
      <p:sp>
        <p:nvSpPr>
          <p:cNvPr id="4" name="Date Placeholder 3"/>
          <p:cNvSpPr>
            <a:spLocks noGrp="1"/>
          </p:cNvSpPr>
          <p:nvPr>
            <p:ph type="dt" sz="half" idx="10"/>
          </p:nvPr>
        </p:nvSpPr>
        <p:spPr/>
        <p:txBody>
          <a:bodyPr/>
          <a:lstStyle/>
          <a:p>
            <a:fld id="{5605C02D-0075-462A-982C-793946C42023}"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45</a:t>
            </a:fld>
            <a:endParaRPr lang="en-US" dirty="0"/>
          </a:p>
        </p:txBody>
      </p:sp>
    </p:spTree>
    <p:extLst>
      <p:ext uri="{BB962C8B-B14F-4D97-AF65-F5344CB8AC3E}">
        <p14:creationId xmlns:p14="http://schemas.microsoft.com/office/powerpoint/2010/main" val="31209570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054" y="66964"/>
            <a:ext cx="9601200" cy="1485900"/>
          </a:xfrm>
        </p:spPr>
        <p:txBody>
          <a:bodyPr/>
          <a:lstStyle/>
          <a:p>
            <a:r>
              <a:rPr lang="en-IN" dirty="0" smtClean="0"/>
              <a:t>Let us understand how it looks like…</a:t>
            </a:r>
            <a:endParaRPr lang="en-IN" dirty="0"/>
          </a:p>
        </p:txBody>
      </p:sp>
      <p:pic>
        <p:nvPicPr>
          <p:cNvPr id="4" name="Picture 3"/>
          <p:cNvPicPr>
            <a:picLocks noChangeAspect="1"/>
          </p:cNvPicPr>
          <p:nvPr/>
        </p:nvPicPr>
        <p:blipFill>
          <a:blip r:embed="rId3"/>
          <a:stretch>
            <a:fillRect/>
          </a:stretch>
        </p:blipFill>
        <p:spPr>
          <a:xfrm>
            <a:off x="6694633" y="985405"/>
            <a:ext cx="4991100" cy="2590800"/>
          </a:xfrm>
          <a:prstGeom prst="rect">
            <a:avLst/>
          </a:prstGeom>
        </p:spPr>
      </p:pic>
      <p:pic>
        <p:nvPicPr>
          <p:cNvPr id="5" name="Picture 4"/>
          <p:cNvPicPr>
            <a:picLocks noChangeAspect="1"/>
          </p:cNvPicPr>
          <p:nvPr/>
        </p:nvPicPr>
        <p:blipFill>
          <a:blip r:embed="rId4"/>
          <a:stretch>
            <a:fillRect/>
          </a:stretch>
        </p:blipFill>
        <p:spPr>
          <a:xfrm>
            <a:off x="3660616" y="3762603"/>
            <a:ext cx="4962525" cy="2800350"/>
          </a:xfrm>
          <a:prstGeom prst="rect">
            <a:avLst/>
          </a:prstGeom>
        </p:spPr>
      </p:pic>
      <p:sp>
        <p:nvSpPr>
          <p:cNvPr id="7" name="TextBox 6"/>
          <p:cNvSpPr txBox="1"/>
          <p:nvPr/>
        </p:nvSpPr>
        <p:spPr>
          <a:xfrm>
            <a:off x="1390650" y="3577937"/>
            <a:ext cx="898958" cy="369332"/>
          </a:xfrm>
          <a:prstGeom prst="rect">
            <a:avLst/>
          </a:prstGeom>
          <a:noFill/>
        </p:spPr>
        <p:txBody>
          <a:bodyPr wrap="square" rtlCol="0">
            <a:spAutoFit/>
          </a:bodyPr>
          <a:lstStyle/>
          <a:p>
            <a:r>
              <a:rPr lang="en-IN" dirty="0" smtClean="0"/>
              <a:t>R Type</a:t>
            </a:r>
            <a:endParaRPr lang="en-IN" dirty="0"/>
          </a:p>
        </p:txBody>
      </p:sp>
      <p:sp>
        <p:nvSpPr>
          <p:cNvPr id="3" name="Date Placeholder 2"/>
          <p:cNvSpPr>
            <a:spLocks noGrp="1"/>
          </p:cNvSpPr>
          <p:nvPr>
            <p:ph type="dt" sz="half" idx="10"/>
          </p:nvPr>
        </p:nvSpPr>
        <p:spPr/>
        <p:txBody>
          <a:bodyPr/>
          <a:lstStyle/>
          <a:p>
            <a:fld id="{2D8ACA7F-FA1D-45F5-84B0-1BDC40986B3F}" type="datetime1">
              <a:rPr lang="en-US" smtClean="0"/>
              <a:t>6/20/2018</a:t>
            </a:fld>
            <a:endParaRPr lang="en-US" dirty="0"/>
          </a:p>
        </p:txBody>
      </p:sp>
      <p:sp>
        <p:nvSpPr>
          <p:cNvPr id="8" name="Footer Placeholder 7"/>
          <p:cNvSpPr>
            <a:spLocks noGrp="1"/>
          </p:cNvSpPr>
          <p:nvPr>
            <p:ph type="ftr" sz="quarter" idx="11"/>
          </p:nvPr>
        </p:nvSpPr>
        <p:spPr/>
        <p:txBody>
          <a:bodyPr/>
          <a:lstStyle/>
          <a:p>
            <a:r>
              <a:rPr lang="en-IN" smtClean="0"/>
              <a:t>COA by Shriram K Vasudevan</a:t>
            </a:r>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46</a:t>
            </a:fld>
            <a:endParaRPr lang="en-US" dirty="0"/>
          </a:p>
        </p:txBody>
      </p:sp>
      <p:pic>
        <p:nvPicPr>
          <p:cNvPr id="10" name="Picture 9"/>
          <p:cNvPicPr>
            <a:picLocks noChangeAspect="1"/>
          </p:cNvPicPr>
          <p:nvPr/>
        </p:nvPicPr>
        <p:blipFill>
          <a:blip r:embed="rId5"/>
          <a:stretch>
            <a:fillRect/>
          </a:stretch>
        </p:blipFill>
        <p:spPr>
          <a:xfrm>
            <a:off x="1151645" y="785498"/>
            <a:ext cx="5495925" cy="2707697"/>
          </a:xfrm>
          <a:prstGeom prst="rect">
            <a:avLst/>
          </a:prstGeom>
        </p:spPr>
      </p:pic>
    </p:spTree>
    <p:extLst>
      <p:ext uri="{BB962C8B-B14F-4D97-AF65-F5344CB8AC3E}">
        <p14:creationId xmlns:p14="http://schemas.microsoft.com/office/powerpoint/2010/main" val="9171314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smtClean="0"/>
              <a:t>DESIGN RULES – part 1</a:t>
            </a:r>
            <a:endParaRPr lang="en-IN" dirty="0"/>
          </a:p>
        </p:txBody>
      </p:sp>
      <p:sp>
        <p:nvSpPr>
          <p:cNvPr id="5" name="Subtitle 4"/>
          <p:cNvSpPr>
            <a:spLocks noGrp="1"/>
          </p:cNvSpPr>
          <p:nvPr>
            <p:ph type="subTitle" idx="1"/>
          </p:nvPr>
        </p:nvSpPr>
        <p:spPr/>
        <p:txBody>
          <a:bodyPr/>
          <a:lstStyle/>
          <a:p>
            <a:r>
              <a:rPr lang="en-IN" dirty="0" smtClean="0"/>
              <a:t>Shriram K Vasudevan</a:t>
            </a:r>
          </a:p>
          <a:p>
            <a:r>
              <a:rPr lang="en-IN" dirty="0" smtClean="0"/>
              <a:t>Session 6 </a:t>
            </a:r>
            <a:endParaRPr lang="en-IN" dirty="0"/>
          </a:p>
        </p:txBody>
      </p:sp>
      <p:sp>
        <p:nvSpPr>
          <p:cNvPr id="2" name="Date Placeholder 1"/>
          <p:cNvSpPr>
            <a:spLocks noGrp="1"/>
          </p:cNvSpPr>
          <p:nvPr>
            <p:ph type="dt" sz="half" idx="10"/>
          </p:nvPr>
        </p:nvSpPr>
        <p:spPr/>
        <p:txBody>
          <a:bodyPr/>
          <a:lstStyle/>
          <a:p>
            <a:fld id="{EAA1EE52-CDF5-4669-BA84-F81427F26A31}" type="datetime1">
              <a:rPr lang="en-US" smtClean="0"/>
              <a:t>6/20/2018</a:t>
            </a:fld>
            <a:endParaRPr lang="en-US" dirty="0"/>
          </a:p>
        </p:txBody>
      </p:sp>
      <p:sp>
        <p:nvSpPr>
          <p:cNvPr id="3" name="Footer Placeholder 2"/>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47</a:t>
            </a:fld>
            <a:endParaRPr lang="en-US" dirty="0"/>
          </a:p>
        </p:txBody>
      </p:sp>
    </p:spTree>
    <p:extLst>
      <p:ext uri="{BB962C8B-B14F-4D97-AF65-F5344CB8AC3E}">
        <p14:creationId xmlns:p14="http://schemas.microsoft.com/office/powerpoint/2010/main" val="11074243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Let us learn the instructions. But, with some design rules in place. </a:t>
            </a:r>
            <a:endParaRPr lang="en-IN" dirty="0"/>
          </a:p>
        </p:txBody>
      </p:sp>
      <p:sp>
        <p:nvSpPr>
          <p:cNvPr id="3" name="Content Placeholder 2"/>
          <p:cNvSpPr>
            <a:spLocks noGrp="1"/>
          </p:cNvSpPr>
          <p:nvPr>
            <p:ph idx="1"/>
          </p:nvPr>
        </p:nvSpPr>
        <p:spPr/>
        <p:txBody>
          <a:bodyPr>
            <a:normAutofit fontScale="85000" lnSpcReduction="10000"/>
          </a:bodyPr>
          <a:lstStyle/>
          <a:p>
            <a:r>
              <a:rPr lang="en-US" dirty="0" smtClean="0"/>
              <a:t>A question that anyone can answer is to be asked. </a:t>
            </a:r>
          </a:p>
          <a:p>
            <a:r>
              <a:rPr lang="en-US" dirty="0" smtClean="0"/>
              <a:t>Can I speak with you in Latin and will you understand (Assuming you do not know Latin)? </a:t>
            </a:r>
          </a:p>
          <a:p>
            <a:r>
              <a:rPr lang="en-US" dirty="0" smtClean="0"/>
              <a:t>Answer is overt. And yes, you wont understand. </a:t>
            </a:r>
          </a:p>
          <a:p>
            <a:r>
              <a:rPr lang="en-US" dirty="0" smtClean="0"/>
              <a:t>Hence, it is important to communicate to someone in the language he/she understands. </a:t>
            </a:r>
          </a:p>
          <a:p>
            <a:r>
              <a:rPr lang="en-US" dirty="0" smtClean="0"/>
              <a:t>What is computer’s language? </a:t>
            </a:r>
          </a:p>
          <a:p>
            <a:pPr lvl="1"/>
            <a:r>
              <a:rPr lang="en-US" dirty="0" smtClean="0">
                <a:solidFill>
                  <a:schemeClr val="accent6">
                    <a:lumMod val="50000"/>
                  </a:schemeClr>
                </a:solidFill>
              </a:rPr>
              <a:t>Undoubtedly, it is instructions. </a:t>
            </a:r>
            <a:endParaRPr lang="en-US" dirty="0">
              <a:solidFill>
                <a:schemeClr val="accent6">
                  <a:lumMod val="50000"/>
                </a:schemeClr>
              </a:solidFill>
            </a:endParaRPr>
          </a:p>
          <a:p>
            <a:pPr lvl="1"/>
            <a:r>
              <a:rPr lang="en-US" dirty="0" smtClean="0">
                <a:solidFill>
                  <a:schemeClr val="accent6">
                    <a:lumMod val="50000"/>
                  </a:schemeClr>
                </a:solidFill>
              </a:rPr>
              <a:t>All instructions are grouped under one housing unit called Instruction Set. What </a:t>
            </a:r>
            <a:r>
              <a:rPr lang="en-US" dirty="0">
                <a:solidFill>
                  <a:schemeClr val="accent6">
                    <a:lumMod val="50000"/>
                  </a:schemeClr>
                </a:solidFill>
              </a:rPr>
              <a:t>we will see in this chapter? </a:t>
            </a:r>
            <a:endParaRPr lang="en-US" dirty="0" smtClean="0">
              <a:solidFill>
                <a:schemeClr val="accent6">
                  <a:lumMod val="50000"/>
                </a:schemeClr>
              </a:solidFill>
            </a:endParaRPr>
          </a:p>
          <a:p>
            <a:pPr lvl="1"/>
            <a:r>
              <a:rPr lang="en-US" dirty="0" smtClean="0">
                <a:solidFill>
                  <a:schemeClr val="accent6">
                    <a:lumMod val="50000"/>
                  </a:schemeClr>
                </a:solidFill>
              </a:rPr>
              <a:t>So, what next?</a:t>
            </a:r>
          </a:p>
          <a:p>
            <a:pPr lvl="1"/>
            <a:r>
              <a:rPr lang="en-US" dirty="0" smtClean="0">
                <a:solidFill>
                  <a:schemeClr val="accent6">
                    <a:lumMod val="50000"/>
                  </a:schemeClr>
                </a:solidFill>
              </a:rPr>
              <a:t>We should learn how to talk to a computer and how computer could interpret it as well.  </a:t>
            </a:r>
          </a:p>
          <a:p>
            <a:pPr lvl="1"/>
            <a:r>
              <a:rPr lang="en-US" dirty="0" smtClean="0">
                <a:solidFill>
                  <a:schemeClr val="accent6">
                    <a:lumMod val="50000"/>
                  </a:schemeClr>
                </a:solidFill>
              </a:rPr>
              <a:t>We can cite this as “Secret of Computing”.  </a:t>
            </a:r>
            <a:endParaRPr lang="en-US" sz="1600" b="1" dirty="0">
              <a:solidFill>
                <a:schemeClr val="accent6">
                  <a:lumMod val="50000"/>
                </a:schemeClr>
              </a:solidFill>
            </a:endParaRPr>
          </a:p>
          <a:p>
            <a:endParaRPr lang="en-IN" dirty="0"/>
          </a:p>
        </p:txBody>
      </p:sp>
      <p:sp>
        <p:nvSpPr>
          <p:cNvPr id="4" name="Date Placeholder 3"/>
          <p:cNvSpPr>
            <a:spLocks noGrp="1"/>
          </p:cNvSpPr>
          <p:nvPr>
            <p:ph type="dt" sz="half" idx="10"/>
          </p:nvPr>
        </p:nvSpPr>
        <p:spPr/>
        <p:txBody>
          <a:bodyPr/>
          <a:lstStyle/>
          <a:p>
            <a:fld id="{C4D3257F-2D52-4875-834D-9D877B69EF46}"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48</a:t>
            </a:fld>
            <a:endParaRPr lang="en-US" dirty="0"/>
          </a:p>
        </p:txBody>
      </p:sp>
    </p:spTree>
    <p:extLst>
      <p:ext uri="{BB962C8B-B14F-4D97-AF65-F5344CB8AC3E}">
        <p14:creationId xmlns:p14="http://schemas.microsoft.com/office/powerpoint/2010/main" val="19149640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MIPS writing / representation notations (This is like the coding guidelines)</a:t>
            </a:r>
            <a:endParaRPr lang="en-IN" dirty="0"/>
          </a:p>
        </p:txBody>
      </p:sp>
      <p:sp>
        <p:nvSpPr>
          <p:cNvPr id="3" name="Content Placeholder 2"/>
          <p:cNvSpPr>
            <a:spLocks noGrp="1"/>
          </p:cNvSpPr>
          <p:nvPr>
            <p:ph idx="1"/>
          </p:nvPr>
        </p:nvSpPr>
        <p:spPr>
          <a:xfrm>
            <a:off x="1371600" y="2286000"/>
            <a:ext cx="9601200" cy="4160982"/>
          </a:xfrm>
        </p:spPr>
        <p:txBody>
          <a:bodyPr>
            <a:normAutofit fontScale="77500" lnSpcReduction="20000"/>
          </a:bodyPr>
          <a:lstStyle/>
          <a:p>
            <a:r>
              <a:rPr lang="en-US" dirty="0" smtClean="0"/>
              <a:t>We can take / cite some addition operation in this section to get the understanding constructed, solid. </a:t>
            </a:r>
          </a:p>
          <a:p>
            <a:r>
              <a:rPr lang="en-US" dirty="0" smtClean="0"/>
              <a:t>Addition is the operation which we shall talk about as it is much easier and straight forward than anything else. </a:t>
            </a:r>
          </a:p>
          <a:p>
            <a:r>
              <a:rPr lang="en-US" dirty="0" smtClean="0"/>
              <a:t>The instruction could be – add x, y, z </a:t>
            </a:r>
          </a:p>
          <a:p>
            <a:pPr lvl="1"/>
            <a:r>
              <a:rPr lang="en-US" dirty="0" smtClean="0"/>
              <a:t>What this does? </a:t>
            </a:r>
          </a:p>
          <a:p>
            <a:pPr lvl="1"/>
            <a:r>
              <a:rPr lang="en-US" dirty="0" smtClean="0"/>
              <a:t>Simple, add y and z. Store the result in X.  </a:t>
            </a:r>
            <a:endParaRPr lang="en-US" dirty="0"/>
          </a:p>
          <a:p>
            <a:pPr lvl="1"/>
            <a:r>
              <a:rPr lang="en-US" dirty="0" smtClean="0"/>
              <a:t>This is called MIPS representation. </a:t>
            </a:r>
          </a:p>
          <a:p>
            <a:r>
              <a:rPr lang="en-US" dirty="0" smtClean="0"/>
              <a:t>Can we have any other notation to represent MIPS? </a:t>
            </a:r>
          </a:p>
          <a:p>
            <a:pPr lvl="1"/>
            <a:r>
              <a:rPr lang="en-US" dirty="0" smtClean="0"/>
              <a:t>Come on. Not possible. </a:t>
            </a:r>
          </a:p>
          <a:p>
            <a:pPr lvl="1"/>
            <a:r>
              <a:rPr lang="en-US" dirty="0" smtClean="0"/>
              <a:t>Extremely inflexible when it comes to MIPS. </a:t>
            </a:r>
          </a:p>
          <a:p>
            <a:pPr lvl="1"/>
            <a:r>
              <a:rPr lang="en-US" dirty="0" smtClean="0"/>
              <a:t>Each operation will have 3 operands for sure. (means X, Y, Z) </a:t>
            </a:r>
          </a:p>
          <a:p>
            <a:pPr lvl="1"/>
            <a:r>
              <a:rPr lang="en-US" dirty="0" smtClean="0"/>
              <a:t>Also, each operation could only perform one operation. </a:t>
            </a:r>
          </a:p>
          <a:p>
            <a:pPr lvl="2"/>
            <a:r>
              <a:rPr lang="en-US" dirty="0" smtClean="0"/>
              <a:t>Means, it is addition. Only addition.  </a:t>
            </a:r>
          </a:p>
          <a:p>
            <a:pPr lvl="2"/>
            <a:r>
              <a:rPr lang="en-US" sz="2400" b="1" i="1" u="sng" dirty="0" smtClean="0">
                <a:solidFill>
                  <a:srgbClr val="0070C0"/>
                </a:solidFill>
              </a:rPr>
              <a:t>MSD is a batsman. No bowler. One action! </a:t>
            </a:r>
            <a:endParaRPr lang="en-US" sz="2400" b="1" i="1" u="sng" dirty="0">
              <a:solidFill>
                <a:srgbClr val="0070C0"/>
              </a:solidFill>
            </a:endParaRPr>
          </a:p>
          <a:p>
            <a:endParaRPr lang="en-US" b="1" i="1" u="sng" dirty="0">
              <a:solidFill>
                <a:srgbClr val="0070C0"/>
              </a:solidFill>
            </a:endParaRPr>
          </a:p>
        </p:txBody>
      </p:sp>
      <p:sp>
        <p:nvSpPr>
          <p:cNvPr id="4" name="Date Placeholder 3"/>
          <p:cNvSpPr>
            <a:spLocks noGrp="1"/>
          </p:cNvSpPr>
          <p:nvPr>
            <p:ph type="dt" sz="half" idx="10"/>
          </p:nvPr>
        </p:nvSpPr>
        <p:spPr/>
        <p:txBody>
          <a:bodyPr/>
          <a:lstStyle/>
          <a:p>
            <a:fld id="{13F068D3-27BF-4311-A13B-81026B2839A0}"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49</a:t>
            </a:fld>
            <a:endParaRPr lang="en-US" dirty="0"/>
          </a:p>
        </p:txBody>
      </p:sp>
    </p:spTree>
    <p:extLst>
      <p:ext uri="{BB962C8B-B14F-4D97-AF65-F5344CB8AC3E}">
        <p14:creationId xmlns:p14="http://schemas.microsoft.com/office/powerpoint/2010/main" val="19405792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compare!</a:t>
            </a: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9747" y="1614488"/>
            <a:ext cx="7232895" cy="4510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fld id="{4966597A-B11C-4887-B51A-E2F39896EC26}" type="datetime1">
              <a:rPr lang="en-US" smtClean="0"/>
              <a:t>6/20/2018</a:t>
            </a:fld>
            <a:endParaRPr lang="en-US" dirty="0"/>
          </a:p>
        </p:txBody>
      </p:sp>
      <p:sp>
        <p:nvSpPr>
          <p:cNvPr id="4" name="Footer Placeholder 3"/>
          <p:cNvSpPr>
            <a:spLocks noGrp="1"/>
          </p:cNvSpPr>
          <p:nvPr>
            <p:ph type="ftr" sz="quarter" idx="11"/>
          </p:nvPr>
        </p:nvSpPr>
        <p:spPr/>
        <p:txBody>
          <a:bodyPr/>
          <a:lstStyle/>
          <a:p>
            <a:r>
              <a:rPr lang="en-IN" smtClean="0"/>
              <a:t>COA by Shriram K Vasudevan</a:t>
            </a:r>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22298385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5345" y="63933"/>
            <a:ext cx="9601200" cy="1485900"/>
          </a:xfrm>
        </p:spPr>
        <p:txBody>
          <a:bodyPr/>
          <a:lstStyle/>
          <a:p>
            <a:r>
              <a:rPr lang="en-IN" dirty="0" smtClean="0"/>
              <a:t>Lets add some fun… </a:t>
            </a:r>
            <a:endParaRPr lang="en-IN" dirty="0"/>
          </a:p>
        </p:txBody>
      </p:sp>
      <p:sp>
        <p:nvSpPr>
          <p:cNvPr id="3" name="Content Placeholder 2"/>
          <p:cNvSpPr>
            <a:spLocks noGrp="1"/>
          </p:cNvSpPr>
          <p:nvPr>
            <p:ph idx="1"/>
          </p:nvPr>
        </p:nvSpPr>
        <p:spPr>
          <a:xfrm>
            <a:off x="1371600" y="965631"/>
            <a:ext cx="9601200" cy="3581400"/>
          </a:xfrm>
        </p:spPr>
        <p:txBody>
          <a:bodyPr/>
          <a:lstStyle/>
          <a:p>
            <a:r>
              <a:rPr lang="en-IN" dirty="0" smtClean="0"/>
              <a:t>Challenge – add the values at  Q R S T registers and place the result in P. </a:t>
            </a:r>
          </a:p>
          <a:p>
            <a:r>
              <a:rPr lang="en-IN" dirty="0" smtClean="0"/>
              <a:t>How MIPS could do this? </a:t>
            </a:r>
          </a:p>
          <a:p>
            <a:r>
              <a:rPr lang="en-IN" dirty="0" smtClean="0"/>
              <a:t>Considering the restrictions thrown in the previous slide, we should get a solution. </a:t>
            </a:r>
          </a:p>
          <a:p>
            <a:endParaRPr lang="en-IN" dirty="0"/>
          </a:p>
        </p:txBody>
      </p:sp>
      <p:pic>
        <p:nvPicPr>
          <p:cNvPr id="5" name="Picture 4"/>
          <p:cNvPicPr>
            <a:picLocks noChangeAspect="1"/>
          </p:cNvPicPr>
          <p:nvPr/>
        </p:nvPicPr>
        <p:blipFill>
          <a:blip r:embed="rId2"/>
          <a:stretch>
            <a:fillRect/>
          </a:stretch>
        </p:blipFill>
        <p:spPr>
          <a:xfrm>
            <a:off x="1371600" y="2529899"/>
            <a:ext cx="9405118" cy="1478684"/>
          </a:xfrm>
          <a:prstGeom prst="rect">
            <a:avLst/>
          </a:prstGeom>
        </p:spPr>
      </p:pic>
      <p:sp>
        <p:nvSpPr>
          <p:cNvPr id="6" name="Rectangle 5"/>
          <p:cNvSpPr/>
          <p:nvPr/>
        </p:nvSpPr>
        <p:spPr>
          <a:xfrm>
            <a:off x="3195782" y="4479637"/>
            <a:ext cx="6096000" cy="2031325"/>
          </a:xfrm>
          <a:prstGeom prst="rect">
            <a:avLst/>
          </a:prstGeom>
        </p:spPr>
        <p:txBody>
          <a:bodyPr>
            <a:spAutoFit/>
          </a:bodyPr>
          <a:lstStyle/>
          <a:p>
            <a:pPr marL="285750" indent="-285750" algn="just">
              <a:buFont typeface="Arial" panose="020B0604020202020204" pitchFamily="34" charset="0"/>
              <a:buChar char="•"/>
            </a:pPr>
            <a:r>
              <a:rPr lang="en-US" dirty="0">
                <a:latin typeface="Minion-Regular"/>
              </a:rPr>
              <a:t>Thus, </a:t>
            </a:r>
            <a:r>
              <a:rPr lang="en-US" dirty="0" smtClean="0">
                <a:latin typeface="Minion-Regular"/>
              </a:rPr>
              <a:t>we require 3 instructions to add 4 numbers (Costly, huh??) </a:t>
            </a:r>
            <a:endParaRPr lang="en-US" dirty="0">
              <a:latin typeface="Minion-Regular"/>
            </a:endParaRPr>
          </a:p>
          <a:p>
            <a:pPr marL="285750" indent="-285750" algn="just">
              <a:buFont typeface="Arial" panose="020B0604020202020204" pitchFamily="34" charset="0"/>
              <a:buChar char="•"/>
            </a:pPr>
            <a:r>
              <a:rPr lang="en-US" dirty="0" smtClean="0">
                <a:latin typeface="Minion-Regular"/>
              </a:rPr>
              <a:t>MIPS guidelines say, each line can have one instruction, the max.  </a:t>
            </a:r>
            <a:endParaRPr lang="en-US" dirty="0">
              <a:latin typeface="Minion-Regular"/>
            </a:endParaRPr>
          </a:p>
          <a:p>
            <a:pPr marL="285750" indent="-285750" algn="just">
              <a:buFont typeface="Arial" panose="020B0604020202020204" pitchFamily="34" charset="0"/>
              <a:buChar char="•"/>
            </a:pPr>
            <a:r>
              <a:rPr lang="en-US" dirty="0">
                <a:latin typeface="Minion-Regular"/>
              </a:rPr>
              <a:t>Comments always terminate at end of the </a:t>
            </a:r>
            <a:r>
              <a:rPr lang="en-US" dirty="0" smtClean="0">
                <a:latin typeface="Minion-Regular"/>
              </a:rPr>
              <a:t>line. </a:t>
            </a:r>
          </a:p>
          <a:p>
            <a:pPr algn="just"/>
            <a:endParaRPr lang="en-US" dirty="0">
              <a:latin typeface="Minion-Regular"/>
            </a:endParaRPr>
          </a:p>
          <a:p>
            <a:pPr algn="just"/>
            <a:r>
              <a:rPr lang="en-US" dirty="0" smtClean="0">
                <a:latin typeface="Minion-Regular"/>
              </a:rPr>
              <a:t>				</a:t>
            </a:r>
            <a:r>
              <a:rPr lang="en-US" dirty="0" smtClean="0">
                <a:solidFill>
                  <a:schemeClr val="accent6">
                    <a:lumMod val="50000"/>
                  </a:schemeClr>
                </a:solidFill>
                <a:latin typeface="Minion-Regular"/>
              </a:rPr>
              <a:t>Just, MIPS things. 	</a:t>
            </a:r>
            <a:endParaRPr lang="en-US" dirty="0">
              <a:solidFill>
                <a:schemeClr val="accent6">
                  <a:lumMod val="50000"/>
                </a:schemeClr>
              </a:solidFill>
            </a:endParaRPr>
          </a:p>
        </p:txBody>
      </p:sp>
      <p:sp>
        <p:nvSpPr>
          <p:cNvPr id="4" name="Date Placeholder 3"/>
          <p:cNvSpPr>
            <a:spLocks noGrp="1"/>
          </p:cNvSpPr>
          <p:nvPr>
            <p:ph type="dt" sz="half" idx="10"/>
          </p:nvPr>
        </p:nvSpPr>
        <p:spPr/>
        <p:txBody>
          <a:bodyPr/>
          <a:lstStyle/>
          <a:p>
            <a:fld id="{1BAD38DE-1A91-4F5D-B4F6-413566A53AF3}" type="datetime1">
              <a:rPr lang="en-US" smtClean="0"/>
              <a:t>6/20/2018</a:t>
            </a:fld>
            <a:endParaRPr lang="en-US" dirty="0"/>
          </a:p>
        </p:txBody>
      </p:sp>
      <p:sp>
        <p:nvSpPr>
          <p:cNvPr id="7" name="Footer Placeholder 6"/>
          <p:cNvSpPr>
            <a:spLocks noGrp="1"/>
          </p:cNvSpPr>
          <p:nvPr>
            <p:ph type="ftr" sz="quarter" idx="11"/>
          </p:nvPr>
        </p:nvSpPr>
        <p:spPr/>
        <p:txBody>
          <a:bodyPr/>
          <a:lstStyle/>
          <a:p>
            <a:r>
              <a:rPr lang="en-IN" smtClean="0"/>
              <a:t>COA by Shriram K Vasudevan</a:t>
            </a:r>
            <a:endParaRPr lang="en-US" dirty="0"/>
          </a:p>
        </p:txBody>
      </p:sp>
      <p:sp>
        <p:nvSpPr>
          <p:cNvPr id="8" name="Slide Number Placeholder 7"/>
          <p:cNvSpPr>
            <a:spLocks noGrp="1"/>
          </p:cNvSpPr>
          <p:nvPr>
            <p:ph type="sldNum" sz="quarter" idx="12"/>
          </p:nvPr>
        </p:nvSpPr>
        <p:spPr/>
        <p:txBody>
          <a:bodyPr/>
          <a:lstStyle/>
          <a:p>
            <a:fld id="{69E57DC2-970A-4B3E-BB1C-7A09969E49DF}" type="slidenum">
              <a:rPr lang="en-US" smtClean="0"/>
              <a:t>50</a:t>
            </a:fld>
            <a:endParaRPr lang="en-US" dirty="0"/>
          </a:p>
        </p:txBody>
      </p:sp>
    </p:spTree>
    <p:extLst>
      <p:ext uri="{BB962C8B-B14F-4D97-AF65-F5344CB8AC3E}">
        <p14:creationId xmlns:p14="http://schemas.microsoft.com/office/powerpoint/2010/main" val="7767647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Fantastic Four – Design Rules </a:t>
            </a:r>
            <a:endParaRPr lang="en-IN" dirty="0"/>
          </a:p>
        </p:txBody>
      </p:sp>
      <p:sp>
        <p:nvSpPr>
          <p:cNvPr id="3" name="Content Placeholder 2"/>
          <p:cNvSpPr>
            <a:spLocks noGrp="1"/>
          </p:cNvSpPr>
          <p:nvPr>
            <p:ph idx="1"/>
          </p:nvPr>
        </p:nvSpPr>
        <p:spPr>
          <a:xfrm>
            <a:off x="1177637" y="1477241"/>
            <a:ext cx="9601200" cy="3581400"/>
          </a:xfrm>
        </p:spPr>
        <p:txBody>
          <a:bodyPr/>
          <a:lstStyle/>
          <a:p>
            <a:r>
              <a:rPr lang="en-IN" u="sng" dirty="0" smtClean="0">
                <a:solidFill>
                  <a:schemeClr val="accent6">
                    <a:lumMod val="50000"/>
                  </a:schemeClr>
                </a:solidFill>
                <a:effectLst>
                  <a:outerShdw blurRad="38100" dist="38100" dir="2700000" algn="tl">
                    <a:srgbClr val="000000">
                      <a:alpha val="43137"/>
                    </a:srgbClr>
                  </a:outerShdw>
                </a:effectLst>
              </a:rPr>
              <a:t>Rule 1 – Keep it simple. (Referred as Simplicity offers Regularity) </a:t>
            </a:r>
          </a:p>
          <a:p>
            <a:r>
              <a:rPr lang="en-IN" dirty="0" smtClean="0"/>
              <a:t>It is all simple with MIPS. We can now do something interesting. </a:t>
            </a:r>
          </a:p>
          <a:p>
            <a:endParaRPr lang="en-IN" dirty="0" smtClean="0"/>
          </a:p>
          <a:p>
            <a:endParaRPr lang="en-IN" dirty="0"/>
          </a:p>
        </p:txBody>
      </p:sp>
      <p:grpSp>
        <p:nvGrpSpPr>
          <p:cNvPr id="12" name="Group 11"/>
          <p:cNvGrpSpPr/>
          <p:nvPr/>
        </p:nvGrpSpPr>
        <p:grpSpPr>
          <a:xfrm>
            <a:off x="1096242" y="2954626"/>
            <a:ext cx="10775374" cy="1848284"/>
            <a:chOff x="1687367" y="3813607"/>
            <a:chExt cx="10775374" cy="1848284"/>
          </a:xfrm>
        </p:grpSpPr>
        <p:pic>
          <p:nvPicPr>
            <p:cNvPr id="4" name="Picture 3"/>
            <p:cNvPicPr>
              <a:picLocks noChangeAspect="1"/>
            </p:cNvPicPr>
            <p:nvPr/>
          </p:nvPicPr>
          <p:blipFill>
            <a:blip r:embed="rId3"/>
            <a:stretch>
              <a:fillRect/>
            </a:stretch>
          </p:blipFill>
          <p:spPr>
            <a:xfrm>
              <a:off x="1687367" y="4765530"/>
              <a:ext cx="2601204" cy="896361"/>
            </a:xfrm>
            <a:prstGeom prst="rect">
              <a:avLst/>
            </a:prstGeom>
          </p:spPr>
        </p:pic>
        <p:sp>
          <p:nvSpPr>
            <p:cNvPr id="8" name="Freeform 7"/>
            <p:cNvSpPr/>
            <p:nvPr/>
          </p:nvSpPr>
          <p:spPr>
            <a:xfrm>
              <a:off x="4063999" y="3890962"/>
              <a:ext cx="3011055" cy="1634836"/>
            </a:xfrm>
            <a:custGeom>
              <a:avLst/>
              <a:gdLst>
                <a:gd name="connsiteX0" fmla="*/ 0 w 4008582"/>
                <a:gd name="connsiteY0" fmla="*/ 1838036 h 2826327"/>
                <a:gd name="connsiteX1" fmla="*/ 0 w 4008582"/>
                <a:gd name="connsiteY1" fmla="*/ 1838036 h 2826327"/>
                <a:gd name="connsiteX2" fmla="*/ 18473 w 4008582"/>
                <a:gd name="connsiteY2" fmla="*/ 1745673 h 2826327"/>
                <a:gd name="connsiteX3" fmla="*/ 36945 w 4008582"/>
                <a:gd name="connsiteY3" fmla="*/ 1699491 h 2826327"/>
                <a:gd name="connsiteX4" fmla="*/ 46182 w 4008582"/>
                <a:gd name="connsiteY4" fmla="*/ 1671782 h 2826327"/>
                <a:gd name="connsiteX5" fmla="*/ 73891 w 4008582"/>
                <a:gd name="connsiteY5" fmla="*/ 1597891 h 2826327"/>
                <a:gd name="connsiteX6" fmla="*/ 83127 w 4008582"/>
                <a:gd name="connsiteY6" fmla="*/ 1560945 h 2826327"/>
                <a:gd name="connsiteX7" fmla="*/ 120073 w 4008582"/>
                <a:gd name="connsiteY7" fmla="*/ 1487054 h 2826327"/>
                <a:gd name="connsiteX8" fmla="*/ 157018 w 4008582"/>
                <a:gd name="connsiteY8" fmla="*/ 1385454 h 2826327"/>
                <a:gd name="connsiteX9" fmla="*/ 212436 w 4008582"/>
                <a:gd name="connsiteY9" fmla="*/ 1320800 h 2826327"/>
                <a:gd name="connsiteX10" fmla="*/ 240145 w 4008582"/>
                <a:gd name="connsiteY10" fmla="*/ 1311563 h 2826327"/>
                <a:gd name="connsiteX11" fmla="*/ 304800 w 4008582"/>
                <a:gd name="connsiteY11" fmla="*/ 1256145 h 2826327"/>
                <a:gd name="connsiteX12" fmla="*/ 341745 w 4008582"/>
                <a:gd name="connsiteY12" fmla="*/ 1219200 h 2826327"/>
                <a:gd name="connsiteX13" fmla="*/ 369455 w 4008582"/>
                <a:gd name="connsiteY13" fmla="*/ 1200727 h 2826327"/>
                <a:gd name="connsiteX14" fmla="*/ 406400 w 4008582"/>
                <a:gd name="connsiteY14" fmla="*/ 1173018 h 2826327"/>
                <a:gd name="connsiteX15" fmla="*/ 434109 w 4008582"/>
                <a:gd name="connsiteY15" fmla="*/ 1145309 h 2826327"/>
                <a:gd name="connsiteX16" fmla="*/ 461818 w 4008582"/>
                <a:gd name="connsiteY16" fmla="*/ 1126836 h 2826327"/>
                <a:gd name="connsiteX17" fmla="*/ 526473 w 4008582"/>
                <a:gd name="connsiteY17" fmla="*/ 1071418 h 2826327"/>
                <a:gd name="connsiteX18" fmla="*/ 665018 w 4008582"/>
                <a:gd name="connsiteY18" fmla="*/ 1016000 h 2826327"/>
                <a:gd name="connsiteX19" fmla="*/ 738909 w 4008582"/>
                <a:gd name="connsiteY19" fmla="*/ 979054 h 2826327"/>
                <a:gd name="connsiteX20" fmla="*/ 803564 w 4008582"/>
                <a:gd name="connsiteY20" fmla="*/ 942109 h 2826327"/>
                <a:gd name="connsiteX21" fmla="*/ 895927 w 4008582"/>
                <a:gd name="connsiteY21" fmla="*/ 905163 h 2826327"/>
                <a:gd name="connsiteX22" fmla="*/ 979055 w 4008582"/>
                <a:gd name="connsiteY22" fmla="*/ 868218 h 2826327"/>
                <a:gd name="connsiteX23" fmla="*/ 1062182 w 4008582"/>
                <a:gd name="connsiteY23" fmla="*/ 840509 h 2826327"/>
                <a:gd name="connsiteX24" fmla="*/ 1136073 w 4008582"/>
                <a:gd name="connsiteY24" fmla="*/ 803563 h 2826327"/>
                <a:gd name="connsiteX25" fmla="*/ 1283855 w 4008582"/>
                <a:gd name="connsiteY25" fmla="*/ 757382 h 2826327"/>
                <a:gd name="connsiteX26" fmla="*/ 1348509 w 4008582"/>
                <a:gd name="connsiteY26" fmla="*/ 720436 h 2826327"/>
                <a:gd name="connsiteX27" fmla="*/ 1413164 w 4008582"/>
                <a:gd name="connsiteY27" fmla="*/ 701963 h 2826327"/>
                <a:gd name="connsiteX28" fmla="*/ 1487055 w 4008582"/>
                <a:gd name="connsiteY28" fmla="*/ 665018 h 2826327"/>
                <a:gd name="connsiteX29" fmla="*/ 1533236 w 4008582"/>
                <a:gd name="connsiteY29" fmla="*/ 646545 h 2826327"/>
                <a:gd name="connsiteX30" fmla="*/ 1579418 w 4008582"/>
                <a:gd name="connsiteY30" fmla="*/ 609600 h 2826327"/>
                <a:gd name="connsiteX31" fmla="*/ 1616364 w 4008582"/>
                <a:gd name="connsiteY31" fmla="*/ 591127 h 2826327"/>
                <a:gd name="connsiteX32" fmla="*/ 1644073 w 4008582"/>
                <a:gd name="connsiteY32" fmla="*/ 572654 h 2826327"/>
                <a:gd name="connsiteX33" fmla="*/ 1745673 w 4008582"/>
                <a:gd name="connsiteY33" fmla="*/ 535709 h 2826327"/>
                <a:gd name="connsiteX34" fmla="*/ 1810327 w 4008582"/>
                <a:gd name="connsiteY34" fmla="*/ 498763 h 2826327"/>
                <a:gd name="connsiteX35" fmla="*/ 1884218 w 4008582"/>
                <a:gd name="connsiteY35" fmla="*/ 461818 h 2826327"/>
                <a:gd name="connsiteX36" fmla="*/ 1948873 w 4008582"/>
                <a:gd name="connsiteY36" fmla="*/ 434109 h 2826327"/>
                <a:gd name="connsiteX37" fmla="*/ 2096655 w 4008582"/>
                <a:gd name="connsiteY37" fmla="*/ 350982 h 2826327"/>
                <a:gd name="connsiteX38" fmla="*/ 2170545 w 4008582"/>
                <a:gd name="connsiteY38" fmla="*/ 314036 h 2826327"/>
                <a:gd name="connsiteX39" fmla="*/ 2299855 w 4008582"/>
                <a:gd name="connsiteY39" fmla="*/ 267854 h 2826327"/>
                <a:gd name="connsiteX40" fmla="*/ 2438400 w 4008582"/>
                <a:gd name="connsiteY40" fmla="*/ 230909 h 2826327"/>
                <a:gd name="connsiteX41" fmla="*/ 2503055 w 4008582"/>
                <a:gd name="connsiteY41" fmla="*/ 203200 h 2826327"/>
                <a:gd name="connsiteX42" fmla="*/ 2567709 w 4008582"/>
                <a:gd name="connsiteY42" fmla="*/ 184727 h 2826327"/>
                <a:gd name="connsiteX43" fmla="*/ 2687782 w 4008582"/>
                <a:gd name="connsiteY43" fmla="*/ 138545 h 2826327"/>
                <a:gd name="connsiteX44" fmla="*/ 2752436 w 4008582"/>
                <a:gd name="connsiteY44" fmla="*/ 120073 h 2826327"/>
                <a:gd name="connsiteX45" fmla="*/ 2789382 w 4008582"/>
                <a:gd name="connsiteY45" fmla="*/ 110836 h 2826327"/>
                <a:gd name="connsiteX46" fmla="*/ 2863273 w 4008582"/>
                <a:gd name="connsiteY46" fmla="*/ 73891 h 2826327"/>
                <a:gd name="connsiteX47" fmla="*/ 2890982 w 4008582"/>
                <a:gd name="connsiteY47" fmla="*/ 55418 h 2826327"/>
                <a:gd name="connsiteX48" fmla="*/ 2955636 w 4008582"/>
                <a:gd name="connsiteY48" fmla="*/ 36945 h 2826327"/>
                <a:gd name="connsiteX49" fmla="*/ 2983345 w 4008582"/>
                <a:gd name="connsiteY49" fmla="*/ 18473 h 2826327"/>
                <a:gd name="connsiteX50" fmla="*/ 3038764 w 4008582"/>
                <a:gd name="connsiteY50" fmla="*/ 0 h 2826327"/>
                <a:gd name="connsiteX51" fmla="*/ 3195782 w 4008582"/>
                <a:gd name="connsiteY51" fmla="*/ 9236 h 2826327"/>
                <a:gd name="connsiteX52" fmla="*/ 3251200 w 4008582"/>
                <a:gd name="connsiteY52" fmla="*/ 83127 h 2826327"/>
                <a:gd name="connsiteX53" fmla="*/ 3269673 w 4008582"/>
                <a:gd name="connsiteY53" fmla="*/ 147782 h 2826327"/>
                <a:gd name="connsiteX54" fmla="*/ 3297382 w 4008582"/>
                <a:gd name="connsiteY54" fmla="*/ 221673 h 2826327"/>
                <a:gd name="connsiteX55" fmla="*/ 3343564 w 4008582"/>
                <a:gd name="connsiteY55" fmla="*/ 350982 h 2826327"/>
                <a:gd name="connsiteX56" fmla="*/ 3371273 w 4008582"/>
                <a:gd name="connsiteY56" fmla="*/ 526473 h 2826327"/>
                <a:gd name="connsiteX57" fmla="*/ 3380509 w 4008582"/>
                <a:gd name="connsiteY57" fmla="*/ 563418 h 2826327"/>
                <a:gd name="connsiteX58" fmla="*/ 3398982 w 4008582"/>
                <a:gd name="connsiteY58" fmla="*/ 618836 h 2826327"/>
                <a:gd name="connsiteX59" fmla="*/ 3417455 w 4008582"/>
                <a:gd name="connsiteY59" fmla="*/ 655782 h 2826327"/>
                <a:gd name="connsiteX60" fmla="*/ 3426691 w 4008582"/>
                <a:gd name="connsiteY60" fmla="*/ 720436 h 2826327"/>
                <a:gd name="connsiteX61" fmla="*/ 3445164 w 4008582"/>
                <a:gd name="connsiteY61" fmla="*/ 775854 h 2826327"/>
                <a:gd name="connsiteX62" fmla="*/ 3454400 w 4008582"/>
                <a:gd name="connsiteY62" fmla="*/ 812800 h 2826327"/>
                <a:gd name="connsiteX63" fmla="*/ 3463636 w 4008582"/>
                <a:gd name="connsiteY63" fmla="*/ 840509 h 2826327"/>
                <a:gd name="connsiteX64" fmla="*/ 3472873 w 4008582"/>
                <a:gd name="connsiteY64" fmla="*/ 886691 h 2826327"/>
                <a:gd name="connsiteX65" fmla="*/ 3491345 w 4008582"/>
                <a:gd name="connsiteY65" fmla="*/ 923636 h 2826327"/>
                <a:gd name="connsiteX66" fmla="*/ 3509818 w 4008582"/>
                <a:gd name="connsiteY66" fmla="*/ 969818 h 2826327"/>
                <a:gd name="connsiteX67" fmla="*/ 3519055 w 4008582"/>
                <a:gd name="connsiteY67" fmla="*/ 1016000 h 2826327"/>
                <a:gd name="connsiteX68" fmla="*/ 3528291 w 4008582"/>
                <a:gd name="connsiteY68" fmla="*/ 1043709 h 2826327"/>
                <a:gd name="connsiteX69" fmla="*/ 3537527 w 4008582"/>
                <a:gd name="connsiteY69" fmla="*/ 1080654 h 2826327"/>
                <a:gd name="connsiteX70" fmla="*/ 3565236 w 4008582"/>
                <a:gd name="connsiteY70" fmla="*/ 1136073 h 2826327"/>
                <a:gd name="connsiteX71" fmla="*/ 3602182 w 4008582"/>
                <a:gd name="connsiteY71" fmla="*/ 1265382 h 2826327"/>
                <a:gd name="connsiteX72" fmla="*/ 3639127 w 4008582"/>
                <a:gd name="connsiteY72" fmla="*/ 1394691 h 2826327"/>
                <a:gd name="connsiteX73" fmla="*/ 3657600 w 4008582"/>
                <a:gd name="connsiteY73" fmla="*/ 1496291 h 2826327"/>
                <a:gd name="connsiteX74" fmla="*/ 3666836 w 4008582"/>
                <a:gd name="connsiteY74" fmla="*/ 1542473 h 2826327"/>
                <a:gd name="connsiteX75" fmla="*/ 3713018 w 4008582"/>
                <a:gd name="connsiteY75" fmla="*/ 1681018 h 2826327"/>
                <a:gd name="connsiteX76" fmla="*/ 3749964 w 4008582"/>
                <a:gd name="connsiteY76" fmla="*/ 1810327 h 2826327"/>
                <a:gd name="connsiteX77" fmla="*/ 3759200 w 4008582"/>
                <a:gd name="connsiteY77" fmla="*/ 1874982 h 2826327"/>
                <a:gd name="connsiteX78" fmla="*/ 3777673 w 4008582"/>
                <a:gd name="connsiteY78" fmla="*/ 1939636 h 2826327"/>
                <a:gd name="connsiteX79" fmla="*/ 3786909 w 4008582"/>
                <a:gd name="connsiteY79" fmla="*/ 1995054 h 2826327"/>
                <a:gd name="connsiteX80" fmla="*/ 3805382 w 4008582"/>
                <a:gd name="connsiteY80" fmla="*/ 2059709 h 2826327"/>
                <a:gd name="connsiteX81" fmla="*/ 3814618 w 4008582"/>
                <a:gd name="connsiteY81" fmla="*/ 2096654 h 2826327"/>
                <a:gd name="connsiteX82" fmla="*/ 3833091 w 4008582"/>
                <a:gd name="connsiteY82" fmla="*/ 2262909 h 2826327"/>
                <a:gd name="connsiteX83" fmla="*/ 3842327 w 4008582"/>
                <a:gd name="connsiteY83" fmla="*/ 2309091 h 2826327"/>
                <a:gd name="connsiteX84" fmla="*/ 3916218 w 4008582"/>
                <a:gd name="connsiteY84" fmla="*/ 2512291 h 2826327"/>
                <a:gd name="connsiteX85" fmla="*/ 3934691 w 4008582"/>
                <a:gd name="connsiteY85" fmla="*/ 2595418 h 2826327"/>
                <a:gd name="connsiteX86" fmla="*/ 3962400 w 4008582"/>
                <a:gd name="connsiteY86" fmla="*/ 2660073 h 2826327"/>
                <a:gd name="connsiteX87" fmla="*/ 3980873 w 4008582"/>
                <a:gd name="connsiteY87" fmla="*/ 2715491 h 2826327"/>
                <a:gd name="connsiteX88" fmla="*/ 4008582 w 4008582"/>
                <a:gd name="connsiteY88" fmla="*/ 2770909 h 2826327"/>
                <a:gd name="connsiteX89" fmla="*/ 3990109 w 4008582"/>
                <a:gd name="connsiteY89" fmla="*/ 2826327 h 2826327"/>
                <a:gd name="connsiteX90" fmla="*/ 3870036 w 4008582"/>
                <a:gd name="connsiteY90" fmla="*/ 2752436 h 2826327"/>
                <a:gd name="connsiteX91" fmla="*/ 3731491 w 4008582"/>
                <a:gd name="connsiteY91" fmla="*/ 2715491 h 2826327"/>
                <a:gd name="connsiteX92" fmla="*/ 3528291 w 4008582"/>
                <a:gd name="connsiteY92" fmla="*/ 2669309 h 2826327"/>
                <a:gd name="connsiteX93" fmla="*/ 3463636 w 4008582"/>
                <a:gd name="connsiteY93" fmla="*/ 2660073 h 2826327"/>
                <a:gd name="connsiteX94" fmla="*/ 3334327 w 4008582"/>
                <a:gd name="connsiteY94" fmla="*/ 2641600 h 2826327"/>
                <a:gd name="connsiteX95" fmla="*/ 2623127 w 4008582"/>
                <a:gd name="connsiteY95" fmla="*/ 2660073 h 2826327"/>
                <a:gd name="connsiteX96" fmla="*/ 2558473 w 4008582"/>
                <a:gd name="connsiteY96" fmla="*/ 2669309 h 2826327"/>
                <a:gd name="connsiteX97" fmla="*/ 2401455 w 4008582"/>
                <a:gd name="connsiteY97" fmla="*/ 2687782 h 2826327"/>
                <a:gd name="connsiteX98" fmla="*/ 2004291 w 4008582"/>
                <a:gd name="connsiteY98" fmla="*/ 2678545 h 2826327"/>
                <a:gd name="connsiteX99" fmla="*/ 1939636 w 4008582"/>
                <a:gd name="connsiteY99" fmla="*/ 2669309 h 2826327"/>
                <a:gd name="connsiteX100" fmla="*/ 1865745 w 4008582"/>
                <a:gd name="connsiteY100" fmla="*/ 2660073 h 2826327"/>
                <a:gd name="connsiteX101" fmla="*/ 1690255 w 4008582"/>
                <a:gd name="connsiteY101" fmla="*/ 2623127 h 2826327"/>
                <a:gd name="connsiteX102" fmla="*/ 1588655 w 4008582"/>
                <a:gd name="connsiteY102" fmla="*/ 2595418 h 2826327"/>
                <a:gd name="connsiteX103" fmla="*/ 1440873 w 4008582"/>
                <a:gd name="connsiteY103" fmla="*/ 2567709 h 2826327"/>
                <a:gd name="connsiteX104" fmla="*/ 1311564 w 4008582"/>
                <a:gd name="connsiteY104" fmla="*/ 2521527 h 2826327"/>
                <a:gd name="connsiteX105" fmla="*/ 1228436 w 4008582"/>
                <a:gd name="connsiteY105" fmla="*/ 2493818 h 2826327"/>
                <a:gd name="connsiteX106" fmla="*/ 1145309 w 4008582"/>
                <a:gd name="connsiteY106" fmla="*/ 2475345 h 2826327"/>
                <a:gd name="connsiteX107" fmla="*/ 1080655 w 4008582"/>
                <a:gd name="connsiteY107" fmla="*/ 2447636 h 2826327"/>
                <a:gd name="connsiteX108" fmla="*/ 1016000 w 4008582"/>
                <a:gd name="connsiteY108" fmla="*/ 2429163 h 2826327"/>
                <a:gd name="connsiteX109" fmla="*/ 895927 w 4008582"/>
                <a:gd name="connsiteY109" fmla="*/ 2382982 h 2826327"/>
                <a:gd name="connsiteX110" fmla="*/ 868218 w 4008582"/>
                <a:gd name="connsiteY110" fmla="*/ 2373745 h 2826327"/>
                <a:gd name="connsiteX111" fmla="*/ 831273 w 4008582"/>
                <a:gd name="connsiteY111" fmla="*/ 2364509 h 2826327"/>
                <a:gd name="connsiteX112" fmla="*/ 775855 w 4008582"/>
                <a:gd name="connsiteY112" fmla="*/ 2309091 h 2826327"/>
                <a:gd name="connsiteX113" fmla="*/ 748145 w 4008582"/>
                <a:gd name="connsiteY113" fmla="*/ 2299854 h 2826327"/>
                <a:gd name="connsiteX114" fmla="*/ 720436 w 4008582"/>
                <a:gd name="connsiteY114" fmla="*/ 2281382 h 2826327"/>
                <a:gd name="connsiteX115" fmla="*/ 609600 w 4008582"/>
                <a:gd name="connsiteY115" fmla="*/ 2225963 h 2826327"/>
                <a:gd name="connsiteX116" fmla="*/ 581891 w 4008582"/>
                <a:gd name="connsiteY116" fmla="*/ 2207491 h 2826327"/>
                <a:gd name="connsiteX117" fmla="*/ 517236 w 4008582"/>
                <a:gd name="connsiteY117" fmla="*/ 2152073 h 2826327"/>
                <a:gd name="connsiteX118" fmla="*/ 452582 w 4008582"/>
                <a:gd name="connsiteY118" fmla="*/ 2124363 h 2826327"/>
                <a:gd name="connsiteX119" fmla="*/ 360218 w 4008582"/>
                <a:gd name="connsiteY119" fmla="*/ 2068945 h 2826327"/>
                <a:gd name="connsiteX120" fmla="*/ 295564 w 4008582"/>
                <a:gd name="connsiteY120" fmla="*/ 2022763 h 2826327"/>
                <a:gd name="connsiteX121" fmla="*/ 267855 w 4008582"/>
                <a:gd name="connsiteY121" fmla="*/ 1995054 h 2826327"/>
                <a:gd name="connsiteX122" fmla="*/ 175491 w 4008582"/>
                <a:gd name="connsiteY122" fmla="*/ 1930400 h 2826327"/>
                <a:gd name="connsiteX123" fmla="*/ 147782 w 4008582"/>
                <a:gd name="connsiteY123" fmla="*/ 1911927 h 2826327"/>
                <a:gd name="connsiteX124" fmla="*/ 120073 w 4008582"/>
                <a:gd name="connsiteY124" fmla="*/ 1893454 h 2826327"/>
                <a:gd name="connsiteX125" fmla="*/ 92364 w 4008582"/>
                <a:gd name="connsiteY125" fmla="*/ 1884218 h 2826327"/>
                <a:gd name="connsiteX126" fmla="*/ 0 w 4008582"/>
                <a:gd name="connsiteY126" fmla="*/ 1838036 h 282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008582" h="2826327">
                  <a:moveTo>
                    <a:pt x="0" y="1838036"/>
                  </a:moveTo>
                  <a:lnTo>
                    <a:pt x="0" y="1838036"/>
                  </a:lnTo>
                  <a:cubicBezTo>
                    <a:pt x="6158" y="1807248"/>
                    <a:pt x="10383" y="1776010"/>
                    <a:pt x="18473" y="1745673"/>
                  </a:cubicBezTo>
                  <a:cubicBezTo>
                    <a:pt x="22745" y="1729653"/>
                    <a:pt x="31123" y="1715015"/>
                    <a:pt x="36945" y="1699491"/>
                  </a:cubicBezTo>
                  <a:cubicBezTo>
                    <a:pt x="40364" y="1690375"/>
                    <a:pt x="43507" y="1681143"/>
                    <a:pt x="46182" y="1671782"/>
                  </a:cubicBezTo>
                  <a:cubicBezTo>
                    <a:pt x="62951" y="1613091"/>
                    <a:pt x="45192" y="1655287"/>
                    <a:pt x="73891" y="1597891"/>
                  </a:cubicBezTo>
                  <a:cubicBezTo>
                    <a:pt x="76970" y="1585576"/>
                    <a:pt x="78245" y="1572663"/>
                    <a:pt x="83127" y="1560945"/>
                  </a:cubicBezTo>
                  <a:cubicBezTo>
                    <a:pt x="93718" y="1535526"/>
                    <a:pt x="111365" y="1513179"/>
                    <a:pt x="120073" y="1487054"/>
                  </a:cubicBezTo>
                  <a:cubicBezTo>
                    <a:pt x="128696" y="1461185"/>
                    <a:pt x="144164" y="1411162"/>
                    <a:pt x="157018" y="1385454"/>
                  </a:cubicBezTo>
                  <a:cubicBezTo>
                    <a:pt x="167866" y="1363759"/>
                    <a:pt x="194762" y="1333425"/>
                    <a:pt x="212436" y="1320800"/>
                  </a:cubicBezTo>
                  <a:cubicBezTo>
                    <a:pt x="220358" y="1315141"/>
                    <a:pt x="230909" y="1314642"/>
                    <a:pt x="240145" y="1311563"/>
                  </a:cubicBezTo>
                  <a:cubicBezTo>
                    <a:pt x="373235" y="1178477"/>
                    <a:pt x="206323" y="1340554"/>
                    <a:pt x="304800" y="1256145"/>
                  </a:cubicBezTo>
                  <a:cubicBezTo>
                    <a:pt x="318023" y="1244811"/>
                    <a:pt x="328522" y="1230534"/>
                    <a:pt x="341745" y="1219200"/>
                  </a:cubicBezTo>
                  <a:cubicBezTo>
                    <a:pt x="350174" y="1211976"/>
                    <a:pt x="360422" y="1207179"/>
                    <a:pt x="369455" y="1200727"/>
                  </a:cubicBezTo>
                  <a:cubicBezTo>
                    <a:pt x="381981" y="1191780"/>
                    <a:pt x="394712" y="1183036"/>
                    <a:pt x="406400" y="1173018"/>
                  </a:cubicBezTo>
                  <a:cubicBezTo>
                    <a:pt x="416318" y="1164517"/>
                    <a:pt x="424074" y="1153671"/>
                    <a:pt x="434109" y="1145309"/>
                  </a:cubicBezTo>
                  <a:cubicBezTo>
                    <a:pt x="442637" y="1138202"/>
                    <a:pt x="453390" y="1134060"/>
                    <a:pt x="461818" y="1126836"/>
                  </a:cubicBezTo>
                  <a:cubicBezTo>
                    <a:pt x="501391" y="1092916"/>
                    <a:pt x="487601" y="1092621"/>
                    <a:pt x="526473" y="1071418"/>
                  </a:cubicBezTo>
                  <a:cubicBezTo>
                    <a:pt x="679029" y="988206"/>
                    <a:pt x="526176" y="1071538"/>
                    <a:pt x="665018" y="1016000"/>
                  </a:cubicBezTo>
                  <a:cubicBezTo>
                    <a:pt x="690586" y="1005773"/>
                    <a:pt x="714611" y="992013"/>
                    <a:pt x="738909" y="979054"/>
                  </a:cubicBezTo>
                  <a:cubicBezTo>
                    <a:pt x="760811" y="967373"/>
                    <a:pt x="781105" y="952678"/>
                    <a:pt x="803564" y="942109"/>
                  </a:cubicBezTo>
                  <a:cubicBezTo>
                    <a:pt x="833567" y="927990"/>
                    <a:pt x="865366" y="918031"/>
                    <a:pt x="895927" y="905163"/>
                  </a:cubicBezTo>
                  <a:cubicBezTo>
                    <a:pt x="923873" y="893396"/>
                    <a:pt x="950794" y="879208"/>
                    <a:pt x="979055" y="868218"/>
                  </a:cubicBezTo>
                  <a:cubicBezTo>
                    <a:pt x="1006277" y="857632"/>
                    <a:pt x="1035174" y="851630"/>
                    <a:pt x="1062182" y="840509"/>
                  </a:cubicBezTo>
                  <a:cubicBezTo>
                    <a:pt x="1087645" y="830024"/>
                    <a:pt x="1110844" y="814601"/>
                    <a:pt x="1136073" y="803563"/>
                  </a:cubicBezTo>
                  <a:cubicBezTo>
                    <a:pt x="1201182" y="775078"/>
                    <a:pt x="1215864" y="774379"/>
                    <a:pt x="1283855" y="757382"/>
                  </a:cubicBezTo>
                  <a:cubicBezTo>
                    <a:pt x="1305406" y="745067"/>
                    <a:pt x="1325694" y="730214"/>
                    <a:pt x="1348509" y="720436"/>
                  </a:cubicBezTo>
                  <a:cubicBezTo>
                    <a:pt x="1369111" y="711607"/>
                    <a:pt x="1392353" y="710287"/>
                    <a:pt x="1413164" y="701963"/>
                  </a:cubicBezTo>
                  <a:cubicBezTo>
                    <a:pt x="1438732" y="691736"/>
                    <a:pt x="1461487" y="675245"/>
                    <a:pt x="1487055" y="665018"/>
                  </a:cubicBezTo>
                  <a:cubicBezTo>
                    <a:pt x="1502449" y="658860"/>
                    <a:pt x="1519019" y="655075"/>
                    <a:pt x="1533236" y="646545"/>
                  </a:cubicBezTo>
                  <a:cubicBezTo>
                    <a:pt x="1550140" y="636402"/>
                    <a:pt x="1563015" y="620535"/>
                    <a:pt x="1579418" y="609600"/>
                  </a:cubicBezTo>
                  <a:cubicBezTo>
                    <a:pt x="1590875" y="601962"/>
                    <a:pt x="1604409" y="597958"/>
                    <a:pt x="1616364" y="591127"/>
                  </a:cubicBezTo>
                  <a:cubicBezTo>
                    <a:pt x="1626002" y="585619"/>
                    <a:pt x="1634144" y="577618"/>
                    <a:pt x="1644073" y="572654"/>
                  </a:cubicBezTo>
                  <a:cubicBezTo>
                    <a:pt x="1743189" y="523097"/>
                    <a:pt x="1633591" y="587440"/>
                    <a:pt x="1745673" y="535709"/>
                  </a:cubicBezTo>
                  <a:cubicBezTo>
                    <a:pt x="1768210" y="525307"/>
                    <a:pt x="1788425" y="510444"/>
                    <a:pt x="1810327" y="498763"/>
                  </a:cubicBezTo>
                  <a:cubicBezTo>
                    <a:pt x="1834625" y="485804"/>
                    <a:pt x="1859264" y="473463"/>
                    <a:pt x="1884218" y="461818"/>
                  </a:cubicBezTo>
                  <a:cubicBezTo>
                    <a:pt x="1905466" y="451903"/>
                    <a:pt x="1928085" y="444955"/>
                    <a:pt x="1948873" y="434109"/>
                  </a:cubicBezTo>
                  <a:cubicBezTo>
                    <a:pt x="1998982" y="407965"/>
                    <a:pt x="2046958" y="377901"/>
                    <a:pt x="2096655" y="350982"/>
                  </a:cubicBezTo>
                  <a:cubicBezTo>
                    <a:pt x="2120868" y="337866"/>
                    <a:pt x="2144067" y="321601"/>
                    <a:pt x="2170545" y="314036"/>
                  </a:cubicBezTo>
                  <a:cubicBezTo>
                    <a:pt x="2339256" y="265832"/>
                    <a:pt x="2129329" y="328755"/>
                    <a:pt x="2299855" y="267854"/>
                  </a:cubicBezTo>
                  <a:cubicBezTo>
                    <a:pt x="2417214" y="225941"/>
                    <a:pt x="2310716" y="273470"/>
                    <a:pt x="2438400" y="230909"/>
                  </a:cubicBezTo>
                  <a:cubicBezTo>
                    <a:pt x="2460644" y="223494"/>
                    <a:pt x="2480974" y="211086"/>
                    <a:pt x="2503055" y="203200"/>
                  </a:cubicBezTo>
                  <a:cubicBezTo>
                    <a:pt x="2524163" y="195661"/>
                    <a:pt x="2546601" y="192266"/>
                    <a:pt x="2567709" y="184727"/>
                  </a:cubicBezTo>
                  <a:cubicBezTo>
                    <a:pt x="2720983" y="129986"/>
                    <a:pt x="2551389" y="180512"/>
                    <a:pt x="2687782" y="138545"/>
                  </a:cubicBezTo>
                  <a:cubicBezTo>
                    <a:pt x="2709205" y="131953"/>
                    <a:pt x="2730812" y="125970"/>
                    <a:pt x="2752436" y="120073"/>
                  </a:cubicBezTo>
                  <a:cubicBezTo>
                    <a:pt x="2764683" y="116733"/>
                    <a:pt x="2777664" y="115718"/>
                    <a:pt x="2789382" y="110836"/>
                  </a:cubicBezTo>
                  <a:cubicBezTo>
                    <a:pt x="2814801" y="100245"/>
                    <a:pt x="2840361" y="89166"/>
                    <a:pt x="2863273" y="73891"/>
                  </a:cubicBezTo>
                  <a:cubicBezTo>
                    <a:pt x="2872509" y="67733"/>
                    <a:pt x="2881053" y="60382"/>
                    <a:pt x="2890982" y="55418"/>
                  </a:cubicBezTo>
                  <a:cubicBezTo>
                    <a:pt x="2904229" y="48795"/>
                    <a:pt x="2943804" y="39903"/>
                    <a:pt x="2955636" y="36945"/>
                  </a:cubicBezTo>
                  <a:cubicBezTo>
                    <a:pt x="2964872" y="30788"/>
                    <a:pt x="2973201" y="22981"/>
                    <a:pt x="2983345" y="18473"/>
                  </a:cubicBezTo>
                  <a:cubicBezTo>
                    <a:pt x="3001139" y="10565"/>
                    <a:pt x="3038764" y="0"/>
                    <a:pt x="3038764" y="0"/>
                  </a:cubicBezTo>
                  <a:cubicBezTo>
                    <a:pt x="3091103" y="3079"/>
                    <a:pt x="3144778" y="-2908"/>
                    <a:pt x="3195782" y="9236"/>
                  </a:cubicBezTo>
                  <a:cubicBezTo>
                    <a:pt x="3218384" y="14617"/>
                    <a:pt x="3243974" y="63255"/>
                    <a:pt x="3251200" y="83127"/>
                  </a:cubicBezTo>
                  <a:cubicBezTo>
                    <a:pt x="3258860" y="104192"/>
                    <a:pt x="3262585" y="126518"/>
                    <a:pt x="3269673" y="147782"/>
                  </a:cubicBezTo>
                  <a:cubicBezTo>
                    <a:pt x="3277991" y="172737"/>
                    <a:pt x="3289064" y="196718"/>
                    <a:pt x="3297382" y="221673"/>
                  </a:cubicBezTo>
                  <a:cubicBezTo>
                    <a:pt x="3340982" y="352471"/>
                    <a:pt x="3287479" y="220116"/>
                    <a:pt x="3343564" y="350982"/>
                  </a:cubicBezTo>
                  <a:cubicBezTo>
                    <a:pt x="3354402" y="426849"/>
                    <a:pt x="3357050" y="462469"/>
                    <a:pt x="3371273" y="526473"/>
                  </a:cubicBezTo>
                  <a:cubicBezTo>
                    <a:pt x="3374027" y="538865"/>
                    <a:pt x="3376861" y="551259"/>
                    <a:pt x="3380509" y="563418"/>
                  </a:cubicBezTo>
                  <a:cubicBezTo>
                    <a:pt x="3386104" y="582069"/>
                    <a:pt x="3390274" y="601420"/>
                    <a:pt x="3398982" y="618836"/>
                  </a:cubicBezTo>
                  <a:lnTo>
                    <a:pt x="3417455" y="655782"/>
                  </a:lnTo>
                  <a:cubicBezTo>
                    <a:pt x="3420534" y="677333"/>
                    <a:pt x="3421796" y="699223"/>
                    <a:pt x="3426691" y="720436"/>
                  </a:cubicBezTo>
                  <a:cubicBezTo>
                    <a:pt x="3431069" y="739409"/>
                    <a:pt x="3440442" y="756963"/>
                    <a:pt x="3445164" y="775854"/>
                  </a:cubicBezTo>
                  <a:cubicBezTo>
                    <a:pt x="3448243" y="788169"/>
                    <a:pt x="3450913" y="800594"/>
                    <a:pt x="3454400" y="812800"/>
                  </a:cubicBezTo>
                  <a:cubicBezTo>
                    <a:pt x="3457075" y="822161"/>
                    <a:pt x="3461275" y="831064"/>
                    <a:pt x="3463636" y="840509"/>
                  </a:cubicBezTo>
                  <a:cubicBezTo>
                    <a:pt x="3467444" y="855739"/>
                    <a:pt x="3467909" y="871798"/>
                    <a:pt x="3472873" y="886691"/>
                  </a:cubicBezTo>
                  <a:cubicBezTo>
                    <a:pt x="3477227" y="899753"/>
                    <a:pt x="3485753" y="911054"/>
                    <a:pt x="3491345" y="923636"/>
                  </a:cubicBezTo>
                  <a:cubicBezTo>
                    <a:pt x="3498079" y="938787"/>
                    <a:pt x="3505054" y="953937"/>
                    <a:pt x="3509818" y="969818"/>
                  </a:cubicBezTo>
                  <a:cubicBezTo>
                    <a:pt x="3514329" y="984855"/>
                    <a:pt x="3515247" y="1000770"/>
                    <a:pt x="3519055" y="1016000"/>
                  </a:cubicBezTo>
                  <a:cubicBezTo>
                    <a:pt x="3521416" y="1025445"/>
                    <a:pt x="3525616" y="1034348"/>
                    <a:pt x="3528291" y="1043709"/>
                  </a:cubicBezTo>
                  <a:cubicBezTo>
                    <a:pt x="3531778" y="1055915"/>
                    <a:pt x="3532813" y="1068868"/>
                    <a:pt x="3537527" y="1080654"/>
                  </a:cubicBezTo>
                  <a:cubicBezTo>
                    <a:pt x="3545197" y="1099830"/>
                    <a:pt x="3558413" y="1116579"/>
                    <a:pt x="3565236" y="1136073"/>
                  </a:cubicBezTo>
                  <a:cubicBezTo>
                    <a:pt x="3580045" y="1178384"/>
                    <a:pt x="3589867" y="1222279"/>
                    <a:pt x="3602182" y="1265382"/>
                  </a:cubicBezTo>
                  <a:cubicBezTo>
                    <a:pt x="3602185" y="1265394"/>
                    <a:pt x="3639125" y="1394679"/>
                    <a:pt x="3639127" y="1394691"/>
                  </a:cubicBezTo>
                  <a:cubicBezTo>
                    <a:pt x="3655140" y="1506771"/>
                    <a:pt x="3640180" y="1417898"/>
                    <a:pt x="3657600" y="1496291"/>
                  </a:cubicBezTo>
                  <a:cubicBezTo>
                    <a:pt x="3661005" y="1511616"/>
                    <a:pt x="3662325" y="1527436"/>
                    <a:pt x="3666836" y="1542473"/>
                  </a:cubicBezTo>
                  <a:cubicBezTo>
                    <a:pt x="3680824" y="1589100"/>
                    <a:pt x="3697624" y="1634836"/>
                    <a:pt x="3713018" y="1681018"/>
                  </a:cubicBezTo>
                  <a:cubicBezTo>
                    <a:pt x="3736803" y="1847504"/>
                    <a:pt x="3701582" y="1640988"/>
                    <a:pt x="3749964" y="1810327"/>
                  </a:cubicBezTo>
                  <a:cubicBezTo>
                    <a:pt x="3755945" y="1831260"/>
                    <a:pt x="3754638" y="1853695"/>
                    <a:pt x="3759200" y="1874982"/>
                  </a:cubicBezTo>
                  <a:cubicBezTo>
                    <a:pt x="3763896" y="1896898"/>
                    <a:pt x="3772633" y="1917796"/>
                    <a:pt x="3777673" y="1939636"/>
                  </a:cubicBezTo>
                  <a:cubicBezTo>
                    <a:pt x="3781884" y="1957884"/>
                    <a:pt x="3783236" y="1976690"/>
                    <a:pt x="3786909" y="1995054"/>
                  </a:cubicBezTo>
                  <a:cubicBezTo>
                    <a:pt x="3796536" y="2043191"/>
                    <a:pt x="3793641" y="2018618"/>
                    <a:pt x="3805382" y="2059709"/>
                  </a:cubicBezTo>
                  <a:cubicBezTo>
                    <a:pt x="3808869" y="2071915"/>
                    <a:pt x="3811539" y="2084339"/>
                    <a:pt x="3814618" y="2096654"/>
                  </a:cubicBezTo>
                  <a:cubicBezTo>
                    <a:pt x="3823075" y="2198137"/>
                    <a:pt x="3818940" y="2185074"/>
                    <a:pt x="3833091" y="2262909"/>
                  </a:cubicBezTo>
                  <a:cubicBezTo>
                    <a:pt x="3835899" y="2278355"/>
                    <a:pt x="3837363" y="2294198"/>
                    <a:pt x="3842327" y="2309091"/>
                  </a:cubicBezTo>
                  <a:cubicBezTo>
                    <a:pt x="3865118" y="2377465"/>
                    <a:pt x="3900583" y="2441935"/>
                    <a:pt x="3916218" y="2512291"/>
                  </a:cubicBezTo>
                  <a:cubicBezTo>
                    <a:pt x="3922376" y="2540000"/>
                    <a:pt x="3926224" y="2568325"/>
                    <a:pt x="3934691" y="2595418"/>
                  </a:cubicBezTo>
                  <a:cubicBezTo>
                    <a:pt x="3941685" y="2617798"/>
                    <a:pt x="3953983" y="2638188"/>
                    <a:pt x="3962400" y="2660073"/>
                  </a:cubicBezTo>
                  <a:cubicBezTo>
                    <a:pt x="3969390" y="2678247"/>
                    <a:pt x="3973641" y="2697412"/>
                    <a:pt x="3980873" y="2715491"/>
                  </a:cubicBezTo>
                  <a:cubicBezTo>
                    <a:pt x="3980880" y="2715508"/>
                    <a:pt x="4003960" y="2761665"/>
                    <a:pt x="4008582" y="2770909"/>
                  </a:cubicBezTo>
                  <a:lnTo>
                    <a:pt x="3990109" y="2826327"/>
                  </a:lnTo>
                  <a:cubicBezTo>
                    <a:pt x="3968154" y="2811691"/>
                    <a:pt x="3906739" y="2765783"/>
                    <a:pt x="3870036" y="2752436"/>
                  </a:cubicBezTo>
                  <a:cubicBezTo>
                    <a:pt x="3813480" y="2731870"/>
                    <a:pt x="3790303" y="2733869"/>
                    <a:pt x="3731491" y="2715491"/>
                  </a:cubicBezTo>
                  <a:cubicBezTo>
                    <a:pt x="3574586" y="2666459"/>
                    <a:pt x="3753566" y="2701491"/>
                    <a:pt x="3528291" y="2669309"/>
                  </a:cubicBezTo>
                  <a:lnTo>
                    <a:pt x="3463636" y="2660073"/>
                  </a:lnTo>
                  <a:lnTo>
                    <a:pt x="3334327" y="2641600"/>
                  </a:lnTo>
                  <a:lnTo>
                    <a:pt x="2623127" y="2660073"/>
                  </a:lnTo>
                  <a:cubicBezTo>
                    <a:pt x="2601371" y="2660850"/>
                    <a:pt x="2580094" y="2666765"/>
                    <a:pt x="2558473" y="2669309"/>
                  </a:cubicBezTo>
                  <a:cubicBezTo>
                    <a:pt x="2364678" y="2692107"/>
                    <a:pt x="2552864" y="2666151"/>
                    <a:pt x="2401455" y="2687782"/>
                  </a:cubicBezTo>
                  <a:lnTo>
                    <a:pt x="2004291" y="2678545"/>
                  </a:lnTo>
                  <a:cubicBezTo>
                    <a:pt x="1982538" y="2677675"/>
                    <a:pt x="1961215" y="2672186"/>
                    <a:pt x="1939636" y="2669309"/>
                  </a:cubicBezTo>
                  <a:lnTo>
                    <a:pt x="1865745" y="2660073"/>
                  </a:lnTo>
                  <a:cubicBezTo>
                    <a:pt x="1680675" y="2598381"/>
                    <a:pt x="1888578" y="2660902"/>
                    <a:pt x="1690255" y="2623127"/>
                  </a:cubicBezTo>
                  <a:cubicBezTo>
                    <a:pt x="1655771" y="2616559"/>
                    <a:pt x="1622710" y="2603932"/>
                    <a:pt x="1588655" y="2595418"/>
                  </a:cubicBezTo>
                  <a:cubicBezTo>
                    <a:pt x="1511334" y="2576088"/>
                    <a:pt x="1512874" y="2577995"/>
                    <a:pt x="1440873" y="2567709"/>
                  </a:cubicBezTo>
                  <a:cubicBezTo>
                    <a:pt x="1334569" y="2522151"/>
                    <a:pt x="1418883" y="2555064"/>
                    <a:pt x="1311564" y="2521527"/>
                  </a:cubicBezTo>
                  <a:cubicBezTo>
                    <a:pt x="1283685" y="2512815"/>
                    <a:pt x="1256579" y="2501635"/>
                    <a:pt x="1228436" y="2493818"/>
                  </a:cubicBezTo>
                  <a:cubicBezTo>
                    <a:pt x="1201087" y="2486221"/>
                    <a:pt x="1172402" y="2483812"/>
                    <a:pt x="1145309" y="2475345"/>
                  </a:cubicBezTo>
                  <a:cubicBezTo>
                    <a:pt x="1122929" y="2468351"/>
                    <a:pt x="1102736" y="2455522"/>
                    <a:pt x="1080655" y="2447636"/>
                  </a:cubicBezTo>
                  <a:cubicBezTo>
                    <a:pt x="1059547" y="2440097"/>
                    <a:pt x="1037156" y="2436567"/>
                    <a:pt x="1016000" y="2429163"/>
                  </a:cubicBezTo>
                  <a:cubicBezTo>
                    <a:pt x="975525" y="2414997"/>
                    <a:pt x="936079" y="2398039"/>
                    <a:pt x="895927" y="2382982"/>
                  </a:cubicBezTo>
                  <a:cubicBezTo>
                    <a:pt x="886811" y="2379563"/>
                    <a:pt x="877579" y="2376420"/>
                    <a:pt x="868218" y="2373745"/>
                  </a:cubicBezTo>
                  <a:cubicBezTo>
                    <a:pt x="856012" y="2370258"/>
                    <a:pt x="843588" y="2367588"/>
                    <a:pt x="831273" y="2364509"/>
                  </a:cubicBezTo>
                  <a:cubicBezTo>
                    <a:pt x="812800" y="2346036"/>
                    <a:pt x="796476" y="2325130"/>
                    <a:pt x="775855" y="2309091"/>
                  </a:cubicBezTo>
                  <a:cubicBezTo>
                    <a:pt x="768170" y="2303113"/>
                    <a:pt x="756853" y="2304208"/>
                    <a:pt x="748145" y="2299854"/>
                  </a:cubicBezTo>
                  <a:cubicBezTo>
                    <a:pt x="738216" y="2294890"/>
                    <a:pt x="730231" y="2286606"/>
                    <a:pt x="720436" y="2281382"/>
                  </a:cubicBezTo>
                  <a:cubicBezTo>
                    <a:pt x="683989" y="2261944"/>
                    <a:pt x="643969" y="2248875"/>
                    <a:pt x="609600" y="2225963"/>
                  </a:cubicBezTo>
                  <a:cubicBezTo>
                    <a:pt x="600364" y="2219806"/>
                    <a:pt x="590419" y="2214597"/>
                    <a:pt x="581891" y="2207491"/>
                  </a:cubicBezTo>
                  <a:cubicBezTo>
                    <a:pt x="536545" y="2169704"/>
                    <a:pt x="572588" y="2186668"/>
                    <a:pt x="517236" y="2152073"/>
                  </a:cubicBezTo>
                  <a:cubicBezTo>
                    <a:pt x="472685" y="2124228"/>
                    <a:pt x="492574" y="2141502"/>
                    <a:pt x="452582" y="2124363"/>
                  </a:cubicBezTo>
                  <a:cubicBezTo>
                    <a:pt x="412811" y="2107319"/>
                    <a:pt x="399627" y="2095218"/>
                    <a:pt x="360218" y="2068945"/>
                  </a:cubicBezTo>
                  <a:cubicBezTo>
                    <a:pt x="338278" y="2054319"/>
                    <a:pt x="315626" y="2039959"/>
                    <a:pt x="295564" y="2022763"/>
                  </a:cubicBezTo>
                  <a:cubicBezTo>
                    <a:pt x="285647" y="2014262"/>
                    <a:pt x="277773" y="2003555"/>
                    <a:pt x="267855" y="1995054"/>
                  </a:cubicBezTo>
                  <a:cubicBezTo>
                    <a:pt x="243922" y="1974540"/>
                    <a:pt x="199335" y="1946296"/>
                    <a:pt x="175491" y="1930400"/>
                  </a:cubicBezTo>
                  <a:lnTo>
                    <a:pt x="147782" y="1911927"/>
                  </a:lnTo>
                  <a:cubicBezTo>
                    <a:pt x="138546" y="1905769"/>
                    <a:pt x="130604" y="1896964"/>
                    <a:pt x="120073" y="1893454"/>
                  </a:cubicBezTo>
                  <a:lnTo>
                    <a:pt x="92364" y="1884218"/>
                  </a:lnTo>
                  <a:cubicBezTo>
                    <a:pt x="57410" y="1860915"/>
                    <a:pt x="15394" y="1845733"/>
                    <a:pt x="0" y="1838036"/>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This is C Programming approach…</a:t>
              </a:r>
              <a:endParaRPr lang="en-IN" dirty="0"/>
            </a:p>
          </p:txBody>
        </p:sp>
        <p:pic>
          <p:nvPicPr>
            <p:cNvPr id="9" name="Picture 8"/>
            <p:cNvPicPr>
              <a:picLocks noChangeAspect="1"/>
            </p:cNvPicPr>
            <p:nvPr/>
          </p:nvPicPr>
          <p:blipFill>
            <a:blip r:embed="rId4"/>
            <a:stretch>
              <a:fillRect/>
            </a:stretch>
          </p:blipFill>
          <p:spPr>
            <a:xfrm>
              <a:off x="7720156" y="4688175"/>
              <a:ext cx="1926533" cy="837623"/>
            </a:xfrm>
            <a:prstGeom prst="rect">
              <a:avLst/>
            </a:prstGeom>
          </p:spPr>
        </p:pic>
        <p:sp>
          <p:nvSpPr>
            <p:cNvPr id="10" name="Freeform 9"/>
            <p:cNvSpPr/>
            <p:nvPr/>
          </p:nvSpPr>
          <p:spPr>
            <a:xfrm>
              <a:off x="9451686" y="3813607"/>
              <a:ext cx="3011055" cy="1634836"/>
            </a:xfrm>
            <a:custGeom>
              <a:avLst/>
              <a:gdLst>
                <a:gd name="connsiteX0" fmla="*/ 0 w 4008582"/>
                <a:gd name="connsiteY0" fmla="*/ 1838036 h 2826327"/>
                <a:gd name="connsiteX1" fmla="*/ 0 w 4008582"/>
                <a:gd name="connsiteY1" fmla="*/ 1838036 h 2826327"/>
                <a:gd name="connsiteX2" fmla="*/ 18473 w 4008582"/>
                <a:gd name="connsiteY2" fmla="*/ 1745673 h 2826327"/>
                <a:gd name="connsiteX3" fmla="*/ 36945 w 4008582"/>
                <a:gd name="connsiteY3" fmla="*/ 1699491 h 2826327"/>
                <a:gd name="connsiteX4" fmla="*/ 46182 w 4008582"/>
                <a:gd name="connsiteY4" fmla="*/ 1671782 h 2826327"/>
                <a:gd name="connsiteX5" fmla="*/ 73891 w 4008582"/>
                <a:gd name="connsiteY5" fmla="*/ 1597891 h 2826327"/>
                <a:gd name="connsiteX6" fmla="*/ 83127 w 4008582"/>
                <a:gd name="connsiteY6" fmla="*/ 1560945 h 2826327"/>
                <a:gd name="connsiteX7" fmla="*/ 120073 w 4008582"/>
                <a:gd name="connsiteY7" fmla="*/ 1487054 h 2826327"/>
                <a:gd name="connsiteX8" fmla="*/ 157018 w 4008582"/>
                <a:gd name="connsiteY8" fmla="*/ 1385454 h 2826327"/>
                <a:gd name="connsiteX9" fmla="*/ 212436 w 4008582"/>
                <a:gd name="connsiteY9" fmla="*/ 1320800 h 2826327"/>
                <a:gd name="connsiteX10" fmla="*/ 240145 w 4008582"/>
                <a:gd name="connsiteY10" fmla="*/ 1311563 h 2826327"/>
                <a:gd name="connsiteX11" fmla="*/ 304800 w 4008582"/>
                <a:gd name="connsiteY11" fmla="*/ 1256145 h 2826327"/>
                <a:gd name="connsiteX12" fmla="*/ 341745 w 4008582"/>
                <a:gd name="connsiteY12" fmla="*/ 1219200 h 2826327"/>
                <a:gd name="connsiteX13" fmla="*/ 369455 w 4008582"/>
                <a:gd name="connsiteY13" fmla="*/ 1200727 h 2826327"/>
                <a:gd name="connsiteX14" fmla="*/ 406400 w 4008582"/>
                <a:gd name="connsiteY14" fmla="*/ 1173018 h 2826327"/>
                <a:gd name="connsiteX15" fmla="*/ 434109 w 4008582"/>
                <a:gd name="connsiteY15" fmla="*/ 1145309 h 2826327"/>
                <a:gd name="connsiteX16" fmla="*/ 461818 w 4008582"/>
                <a:gd name="connsiteY16" fmla="*/ 1126836 h 2826327"/>
                <a:gd name="connsiteX17" fmla="*/ 526473 w 4008582"/>
                <a:gd name="connsiteY17" fmla="*/ 1071418 h 2826327"/>
                <a:gd name="connsiteX18" fmla="*/ 665018 w 4008582"/>
                <a:gd name="connsiteY18" fmla="*/ 1016000 h 2826327"/>
                <a:gd name="connsiteX19" fmla="*/ 738909 w 4008582"/>
                <a:gd name="connsiteY19" fmla="*/ 979054 h 2826327"/>
                <a:gd name="connsiteX20" fmla="*/ 803564 w 4008582"/>
                <a:gd name="connsiteY20" fmla="*/ 942109 h 2826327"/>
                <a:gd name="connsiteX21" fmla="*/ 895927 w 4008582"/>
                <a:gd name="connsiteY21" fmla="*/ 905163 h 2826327"/>
                <a:gd name="connsiteX22" fmla="*/ 979055 w 4008582"/>
                <a:gd name="connsiteY22" fmla="*/ 868218 h 2826327"/>
                <a:gd name="connsiteX23" fmla="*/ 1062182 w 4008582"/>
                <a:gd name="connsiteY23" fmla="*/ 840509 h 2826327"/>
                <a:gd name="connsiteX24" fmla="*/ 1136073 w 4008582"/>
                <a:gd name="connsiteY24" fmla="*/ 803563 h 2826327"/>
                <a:gd name="connsiteX25" fmla="*/ 1283855 w 4008582"/>
                <a:gd name="connsiteY25" fmla="*/ 757382 h 2826327"/>
                <a:gd name="connsiteX26" fmla="*/ 1348509 w 4008582"/>
                <a:gd name="connsiteY26" fmla="*/ 720436 h 2826327"/>
                <a:gd name="connsiteX27" fmla="*/ 1413164 w 4008582"/>
                <a:gd name="connsiteY27" fmla="*/ 701963 h 2826327"/>
                <a:gd name="connsiteX28" fmla="*/ 1487055 w 4008582"/>
                <a:gd name="connsiteY28" fmla="*/ 665018 h 2826327"/>
                <a:gd name="connsiteX29" fmla="*/ 1533236 w 4008582"/>
                <a:gd name="connsiteY29" fmla="*/ 646545 h 2826327"/>
                <a:gd name="connsiteX30" fmla="*/ 1579418 w 4008582"/>
                <a:gd name="connsiteY30" fmla="*/ 609600 h 2826327"/>
                <a:gd name="connsiteX31" fmla="*/ 1616364 w 4008582"/>
                <a:gd name="connsiteY31" fmla="*/ 591127 h 2826327"/>
                <a:gd name="connsiteX32" fmla="*/ 1644073 w 4008582"/>
                <a:gd name="connsiteY32" fmla="*/ 572654 h 2826327"/>
                <a:gd name="connsiteX33" fmla="*/ 1745673 w 4008582"/>
                <a:gd name="connsiteY33" fmla="*/ 535709 h 2826327"/>
                <a:gd name="connsiteX34" fmla="*/ 1810327 w 4008582"/>
                <a:gd name="connsiteY34" fmla="*/ 498763 h 2826327"/>
                <a:gd name="connsiteX35" fmla="*/ 1884218 w 4008582"/>
                <a:gd name="connsiteY35" fmla="*/ 461818 h 2826327"/>
                <a:gd name="connsiteX36" fmla="*/ 1948873 w 4008582"/>
                <a:gd name="connsiteY36" fmla="*/ 434109 h 2826327"/>
                <a:gd name="connsiteX37" fmla="*/ 2096655 w 4008582"/>
                <a:gd name="connsiteY37" fmla="*/ 350982 h 2826327"/>
                <a:gd name="connsiteX38" fmla="*/ 2170545 w 4008582"/>
                <a:gd name="connsiteY38" fmla="*/ 314036 h 2826327"/>
                <a:gd name="connsiteX39" fmla="*/ 2299855 w 4008582"/>
                <a:gd name="connsiteY39" fmla="*/ 267854 h 2826327"/>
                <a:gd name="connsiteX40" fmla="*/ 2438400 w 4008582"/>
                <a:gd name="connsiteY40" fmla="*/ 230909 h 2826327"/>
                <a:gd name="connsiteX41" fmla="*/ 2503055 w 4008582"/>
                <a:gd name="connsiteY41" fmla="*/ 203200 h 2826327"/>
                <a:gd name="connsiteX42" fmla="*/ 2567709 w 4008582"/>
                <a:gd name="connsiteY42" fmla="*/ 184727 h 2826327"/>
                <a:gd name="connsiteX43" fmla="*/ 2687782 w 4008582"/>
                <a:gd name="connsiteY43" fmla="*/ 138545 h 2826327"/>
                <a:gd name="connsiteX44" fmla="*/ 2752436 w 4008582"/>
                <a:gd name="connsiteY44" fmla="*/ 120073 h 2826327"/>
                <a:gd name="connsiteX45" fmla="*/ 2789382 w 4008582"/>
                <a:gd name="connsiteY45" fmla="*/ 110836 h 2826327"/>
                <a:gd name="connsiteX46" fmla="*/ 2863273 w 4008582"/>
                <a:gd name="connsiteY46" fmla="*/ 73891 h 2826327"/>
                <a:gd name="connsiteX47" fmla="*/ 2890982 w 4008582"/>
                <a:gd name="connsiteY47" fmla="*/ 55418 h 2826327"/>
                <a:gd name="connsiteX48" fmla="*/ 2955636 w 4008582"/>
                <a:gd name="connsiteY48" fmla="*/ 36945 h 2826327"/>
                <a:gd name="connsiteX49" fmla="*/ 2983345 w 4008582"/>
                <a:gd name="connsiteY49" fmla="*/ 18473 h 2826327"/>
                <a:gd name="connsiteX50" fmla="*/ 3038764 w 4008582"/>
                <a:gd name="connsiteY50" fmla="*/ 0 h 2826327"/>
                <a:gd name="connsiteX51" fmla="*/ 3195782 w 4008582"/>
                <a:gd name="connsiteY51" fmla="*/ 9236 h 2826327"/>
                <a:gd name="connsiteX52" fmla="*/ 3251200 w 4008582"/>
                <a:gd name="connsiteY52" fmla="*/ 83127 h 2826327"/>
                <a:gd name="connsiteX53" fmla="*/ 3269673 w 4008582"/>
                <a:gd name="connsiteY53" fmla="*/ 147782 h 2826327"/>
                <a:gd name="connsiteX54" fmla="*/ 3297382 w 4008582"/>
                <a:gd name="connsiteY54" fmla="*/ 221673 h 2826327"/>
                <a:gd name="connsiteX55" fmla="*/ 3343564 w 4008582"/>
                <a:gd name="connsiteY55" fmla="*/ 350982 h 2826327"/>
                <a:gd name="connsiteX56" fmla="*/ 3371273 w 4008582"/>
                <a:gd name="connsiteY56" fmla="*/ 526473 h 2826327"/>
                <a:gd name="connsiteX57" fmla="*/ 3380509 w 4008582"/>
                <a:gd name="connsiteY57" fmla="*/ 563418 h 2826327"/>
                <a:gd name="connsiteX58" fmla="*/ 3398982 w 4008582"/>
                <a:gd name="connsiteY58" fmla="*/ 618836 h 2826327"/>
                <a:gd name="connsiteX59" fmla="*/ 3417455 w 4008582"/>
                <a:gd name="connsiteY59" fmla="*/ 655782 h 2826327"/>
                <a:gd name="connsiteX60" fmla="*/ 3426691 w 4008582"/>
                <a:gd name="connsiteY60" fmla="*/ 720436 h 2826327"/>
                <a:gd name="connsiteX61" fmla="*/ 3445164 w 4008582"/>
                <a:gd name="connsiteY61" fmla="*/ 775854 h 2826327"/>
                <a:gd name="connsiteX62" fmla="*/ 3454400 w 4008582"/>
                <a:gd name="connsiteY62" fmla="*/ 812800 h 2826327"/>
                <a:gd name="connsiteX63" fmla="*/ 3463636 w 4008582"/>
                <a:gd name="connsiteY63" fmla="*/ 840509 h 2826327"/>
                <a:gd name="connsiteX64" fmla="*/ 3472873 w 4008582"/>
                <a:gd name="connsiteY64" fmla="*/ 886691 h 2826327"/>
                <a:gd name="connsiteX65" fmla="*/ 3491345 w 4008582"/>
                <a:gd name="connsiteY65" fmla="*/ 923636 h 2826327"/>
                <a:gd name="connsiteX66" fmla="*/ 3509818 w 4008582"/>
                <a:gd name="connsiteY66" fmla="*/ 969818 h 2826327"/>
                <a:gd name="connsiteX67" fmla="*/ 3519055 w 4008582"/>
                <a:gd name="connsiteY67" fmla="*/ 1016000 h 2826327"/>
                <a:gd name="connsiteX68" fmla="*/ 3528291 w 4008582"/>
                <a:gd name="connsiteY68" fmla="*/ 1043709 h 2826327"/>
                <a:gd name="connsiteX69" fmla="*/ 3537527 w 4008582"/>
                <a:gd name="connsiteY69" fmla="*/ 1080654 h 2826327"/>
                <a:gd name="connsiteX70" fmla="*/ 3565236 w 4008582"/>
                <a:gd name="connsiteY70" fmla="*/ 1136073 h 2826327"/>
                <a:gd name="connsiteX71" fmla="*/ 3602182 w 4008582"/>
                <a:gd name="connsiteY71" fmla="*/ 1265382 h 2826327"/>
                <a:gd name="connsiteX72" fmla="*/ 3639127 w 4008582"/>
                <a:gd name="connsiteY72" fmla="*/ 1394691 h 2826327"/>
                <a:gd name="connsiteX73" fmla="*/ 3657600 w 4008582"/>
                <a:gd name="connsiteY73" fmla="*/ 1496291 h 2826327"/>
                <a:gd name="connsiteX74" fmla="*/ 3666836 w 4008582"/>
                <a:gd name="connsiteY74" fmla="*/ 1542473 h 2826327"/>
                <a:gd name="connsiteX75" fmla="*/ 3713018 w 4008582"/>
                <a:gd name="connsiteY75" fmla="*/ 1681018 h 2826327"/>
                <a:gd name="connsiteX76" fmla="*/ 3749964 w 4008582"/>
                <a:gd name="connsiteY76" fmla="*/ 1810327 h 2826327"/>
                <a:gd name="connsiteX77" fmla="*/ 3759200 w 4008582"/>
                <a:gd name="connsiteY77" fmla="*/ 1874982 h 2826327"/>
                <a:gd name="connsiteX78" fmla="*/ 3777673 w 4008582"/>
                <a:gd name="connsiteY78" fmla="*/ 1939636 h 2826327"/>
                <a:gd name="connsiteX79" fmla="*/ 3786909 w 4008582"/>
                <a:gd name="connsiteY79" fmla="*/ 1995054 h 2826327"/>
                <a:gd name="connsiteX80" fmla="*/ 3805382 w 4008582"/>
                <a:gd name="connsiteY80" fmla="*/ 2059709 h 2826327"/>
                <a:gd name="connsiteX81" fmla="*/ 3814618 w 4008582"/>
                <a:gd name="connsiteY81" fmla="*/ 2096654 h 2826327"/>
                <a:gd name="connsiteX82" fmla="*/ 3833091 w 4008582"/>
                <a:gd name="connsiteY82" fmla="*/ 2262909 h 2826327"/>
                <a:gd name="connsiteX83" fmla="*/ 3842327 w 4008582"/>
                <a:gd name="connsiteY83" fmla="*/ 2309091 h 2826327"/>
                <a:gd name="connsiteX84" fmla="*/ 3916218 w 4008582"/>
                <a:gd name="connsiteY84" fmla="*/ 2512291 h 2826327"/>
                <a:gd name="connsiteX85" fmla="*/ 3934691 w 4008582"/>
                <a:gd name="connsiteY85" fmla="*/ 2595418 h 2826327"/>
                <a:gd name="connsiteX86" fmla="*/ 3962400 w 4008582"/>
                <a:gd name="connsiteY86" fmla="*/ 2660073 h 2826327"/>
                <a:gd name="connsiteX87" fmla="*/ 3980873 w 4008582"/>
                <a:gd name="connsiteY87" fmla="*/ 2715491 h 2826327"/>
                <a:gd name="connsiteX88" fmla="*/ 4008582 w 4008582"/>
                <a:gd name="connsiteY88" fmla="*/ 2770909 h 2826327"/>
                <a:gd name="connsiteX89" fmla="*/ 3990109 w 4008582"/>
                <a:gd name="connsiteY89" fmla="*/ 2826327 h 2826327"/>
                <a:gd name="connsiteX90" fmla="*/ 3870036 w 4008582"/>
                <a:gd name="connsiteY90" fmla="*/ 2752436 h 2826327"/>
                <a:gd name="connsiteX91" fmla="*/ 3731491 w 4008582"/>
                <a:gd name="connsiteY91" fmla="*/ 2715491 h 2826327"/>
                <a:gd name="connsiteX92" fmla="*/ 3528291 w 4008582"/>
                <a:gd name="connsiteY92" fmla="*/ 2669309 h 2826327"/>
                <a:gd name="connsiteX93" fmla="*/ 3463636 w 4008582"/>
                <a:gd name="connsiteY93" fmla="*/ 2660073 h 2826327"/>
                <a:gd name="connsiteX94" fmla="*/ 3334327 w 4008582"/>
                <a:gd name="connsiteY94" fmla="*/ 2641600 h 2826327"/>
                <a:gd name="connsiteX95" fmla="*/ 2623127 w 4008582"/>
                <a:gd name="connsiteY95" fmla="*/ 2660073 h 2826327"/>
                <a:gd name="connsiteX96" fmla="*/ 2558473 w 4008582"/>
                <a:gd name="connsiteY96" fmla="*/ 2669309 h 2826327"/>
                <a:gd name="connsiteX97" fmla="*/ 2401455 w 4008582"/>
                <a:gd name="connsiteY97" fmla="*/ 2687782 h 2826327"/>
                <a:gd name="connsiteX98" fmla="*/ 2004291 w 4008582"/>
                <a:gd name="connsiteY98" fmla="*/ 2678545 h 2826327"/>
                <a:gd name="connsiteX99" fmla="*/ 1939636 w 4008582"/>
                <a:gd name="connsiteY99" fmla="*/ 2669309 h 2826327"/>
                <a:gd name="connsiteX100" fmla="*/ 1865745 w 4008582"/>
                <a:gd name="connsiteY100" fmla="*/ 2660073 h 2826327"/>
                <a:gd name="connsiteX101" fmla="*/ 1690255 w 4008582"/>
                <a:gd name="connsiteY101" fmla="*/ 2623127 h 2826327"/>
                <a:gd name="connsiteX102" fmla="*/ 1588655 w 4008582"/>
                <a:gd name="connsiteY102" fmla="*/ 2595418 h 2826327"/>
                <a:gd name="connsiteX103" fmla="*/ 1440873 w 4008582"/>
                <a:gd name="connsiteY103" fmla="*/ 2567709 h 2826327"/>
                <a:gd name="connsiteX104" fmla="*/ 1311564 w 4008582"/>
                <a:gd name="connsiteY104" fmla="*/ 2521527 h 2826327"/>
                <a:gd name="connsiteX105" fmla="*/ 1228436 w 4008582"/>
                <a:gd name="connsiteY105" fmla="*/ 2493818 h 2826327"/>
                <a:gd name="connsiteX106" fmla="*/ 1145309 w 4008582"/>
                <a:gd name="connsiteY106" fmla="*/ 2475345 h 2826327"/>
                <a:gd name="connsiteX107" fmla="*/ 1080655 w 4008582"/>
                <a:gd name="connsiteY107" fmla="*/ 2447636 h 2826327"/>
                <a:gd name="connsiteX108" fmla="*/ 1016000 w 4008582"/>
                <a:gd name="connsiteY108" fmla="*/ 2429163 h 2826327"/>
                <a:gd name="connsiteX109" fmla="*/ 895927 w 4008582"/>
                <a:gd name="connsiteY109" fmla="*/ 2382982 h 2826327"/>
                <a:gd name="connsiteX110" fmla="*/ 868218 w 4008582"/>
                <a:gd name="connsiteY110" fmla="*/ 2373745 h 2826327"/>
                <a:gd name="connsiteX111" fmla="*/ 831273 w 4008582"/>
                <a:gd name="connsiteY111" fmla="*/ 2364509 h 2826327"/>
                <a:gd name="connsiteX112" fmla="*/ 775855 w 4008582"/>
                <a:gd name="connsiteY112" fmla="*/ 2309091 h 2826327"/>
                <a:gd name="connsiteX113" fmla="*/ 748145 w 4008582"/>
                <a:gd name="connsiteY113" fmla="*/ 2299854 h 2826327"/>
                <a:gd name="connsiteX114" fmla="*/ 720436 w 4008582"/>
                <a:gd name="connsiteY114" fmla="*/ 2281382 h 2826327"/>
                <a:gd name="connsiteX115" fmla="*/ 609600 w 4008582"/>
                <a:gd name="connsiteY115" fmla="*/ 2225963 h 2826327"/>
                <a:gd name="connsiteX116" fmla="*/ 581891 w 4008582"/>
                <a:gd name="connsiteY116" fmla="*/ 2207491 h 2826327"/>
                <a:gd name="connsiteX117" fmla="*/ 517236 w 4008582"/>
                <a:gd name="connsiteY117" fmla="*/ 2152073 h 2826327"/>
                <a:gd name="connsiteX118" fmla="*/ 452582 w 4008582"/>
                <a:gd name="connsiteY118" fmla="*/ 2124363 h 2826327"/>
                <a:gd name="connsiteX119" fmla="*/ 360218 w 4008582"/>
                <a:gd name="connsiteY119" fmla="*/ 2068945 h 2826327"/>
                <a:gd name="connsiteX120" fmla="*/ 295564 w 4008582"/>
                <a:gd name="connsiteY120" fmla="*/ 2022763 h 2826327"/>
                <a:gd name="connsiteX121" fmla="*/ 267855 w 4008582"/>
                <a:gd name="connsiteY121" fmla="*/ 1995054 h 2826327"/>
                <a:gd name="connsiteX122" fmla="*/ 175491 w 4008582"/>
                <a:gd name="connsiteY122" fmla="*/ 1930400 h 2826327"/>
                <a:gd name="connsiteX123" fmla="*/ 147782 w 4008582"/>
                <a:gd name="connsiteY123" fmla="*/ 1911927 h 2826327"/>
                <a:gd name="connsiteX124" fmla="*/ 120073 w 4008582"/>
                <a:gd name="connsiteY124" fmla="*/ 1893454 h 2826327"/>
                <a:gd name="connsiteX125" fmla="*/ 92364 w 4008582"/>
                <a:gd name="connsiteY125" fmla="*/ 1884218 h 2826327"/>
                <a:gd name="connsiteX126" fmla="*/ 0 w 4008582"/>
                <a:gd name="connsiteY126" fmla="*/ 1838036 h 282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008582" h="2826327">
                  <a:moveTo>
                    <a:pt x="0" y="1838036"/>
                  </a:moveTo>
                  <a:lnTo>
                    <a:pt x="0" y="1838036"/>
                  </a:lnTo>
                  <a:cubicBezTo>
                    <a:pt x="6158" y="1807248"/>
                    <a:pt x="10383" y="1776010"/>
                    <a:pt x="18473" y="1745673"/>
                  </a:cubicBezTo>
                  <a:cubicBezTo>
                    <a:pt x="22745" y="1729653"/>
                    <a:pt x="31123" y="1715015"/>
                    <a:pt x="36945" y="1699491"/>
                  </a:cubicBezTo>
                  <a:cubicBezTo>
                    <a:pt x="40364" y="1690375"/>
                    <a:pt x="43507" y="1681143"/>
                    <a:pt x="46182" y="1671782"/>
                  </a:cubicBezTo>
                  <a:cubicBezTo>
                    <a:pt x="62951" y="1613091"/>
                    <a:pt x="45192" y="1655287"/>
                    <a:pt x="73891" y="1597891"/>
                  </a:cubicBezTo>
                  <a:cubicBezTo>
                    <a:pt x="76970" y="1585576"/>
                    <a:pt x="78245" y="1572663"/>
                    <a:pt x="83127" y="1560945"/>
                  </a:cubicBezTo>
                  <a:cubicBezTo>
                    <a:pt x="93718" y="1535526"/>
                    <a:pt x="111365" y="1513179"/>
                    <a:pt x="120073" y="1487054"/>
                  </a:cubicBezTo>
                  <a:cubicBezTo>
                    <a:pt x="128696" y="1461185"/>
                    <a:pt x="144164" y="1411162"/>
                    <a:pt x="157018" y="1385454"/>
                  </a:cubicBezTo>
                  <a:cubicBezTo>
                    <a:pt x="167866" y="1363759"/>
                    <a:pt x="194762" y="1333425"/>
                    <a:pt x="212436" y="1320800"/>
                  </a:cubicBezTo>
                  <a:cubicBezTo>
                    <a:pt x="220358" y="1315141"/>
                    <a:pt x="230909" y="1314642"/>
                    <a:pt x="240145" y="1311563"/>
                  </a:cubicBezTo>
                  <a:cubicBezTo>
                    <a:pt x="373235" y="1178477"/>
                    <a:pt x="206323" y="1340554"/>
                    <a:pt x="304800" y="1256145"/>
                  </a:cubicBezTo>
                  <a:cubicBezTo>
                    <a:pt x="318023" y="1244811"/>
                    <a:pt x="328522" y="1230534"/>
                    <a:pt x="341745" y="1219200"/>
                  </a:cubicBezTo>
                  <a:cubicBezTo>
                    <a:pt x="350174" y="1211976"/>
                    <a:pt x="360422" y="1207179"/>
                    <a:pt x="369455" y="1200727"/>
                  </a:cubicBezTo>
                  <a:cubicBezTo>
                    <a:pt x="381981" y="1191780"/>
                    <a:pt x="394712" y="1183036"/>
                    <a:pt x="406400" y="1173018"/>
                  </a:cubicBezTo>
                  <a:cubicBezTo>
                    <a:pt x="416318" y="1164517"/>
                    <a:pt x="424074" y="1153671"/>
                    <a:pt x="434109" y="1145309"/>
                  </a:cubicBezTo>
                  <a:cubicBezTo>
                    <a:pt x="442637" y="1138202"/>
                    <a:pt x="453390" y="1134060"/>
                    <a:pt x="461818" y="1126836"/>
                  </a:cubicBezTo>
                  <a:cubicBezTo>
                    <a:pt x="501391" y="1092916"/>
                    <a:pt x="487601" y="1092621"/>
                    <a:pt x="526473" y="1071418"/>
                  </a:cubicBezTo>
                  <a:cubicBezTo>
                    <a:pt x="679029" y="988206"/>
                    <a:pt x="526176" y="1071538"/>
                    <a:pt x="665018" y="1016000"/>
                  </a:cubicBezTo>
                  <a:cubicBezTo>
                    <a:pt x="690586" y="1005773"/>
                    <a:pt x="714611" y="992013"/>
                    <a:pt x="738909" y="979054"/>
                  </a:cubicBezTo>
                  <a:cubicBezTo>
                    <a:pt x="760811" y="967373"/>
                    <a:pt x="781105" y="952678"/>
                    <a:pt x="803564" y="942109"/>
                  </a:cubicBezTo>
                  <a:cubicBezTo>
                    <a:pt x="833567" y="927990"/>
                    <a:pt x="865366" y="918031"/>
                    <a:pt x="895927" y="905163"/>
                  </a:cubicBezTo>
                  <a:cubicBezTo>
                    <a:pt x="923873" y="893396"/>
                    <a:pt x="950794" y="879208"/>
                    <a:pt x="979055" y="868218"/>
                  </a:cubicBezTo>
                  <a:cubicBezTo>
                    <a:pt x="1006277" y="857632"/>
                    <a:pt x="1035174" y="851630"/>
                    <a:pt x="1062182" y="840509"/>
                  </a:cubicBezTo>
                  <a:cubicBezTo>
                    <a:pt x="1087645" y="830024"/>
                    <a:pt x="1110844" y="814601"/>
                    <a:pt x="1136073" y="803563"/>
                  </a:cubicBezTo>
                  <a:cubicBezTo>
                    <a:pt x="1201182" y="775078"/>
                    <a:pt x="1215864" y="774379"/>
                    <a:pt x="1283855" y="757382"/>
                  </a:cubicBezTo>
                  <a:cubicBezTo>
                    <a:pt x="1305406" y="745067"/>
                    <a:pt x="1325694" y="730214"/>
                    <a:pt x="1348509" y="720436"/>
                  </a:cubicBezTo>
                  <a:cubicBezTo>
                    <a:pt x="1369111" y="711607"/>
                    <a:pt x="1392353" y="710287"/>
                    <a:pt x="1413164" y="701963"/>
                  </a:cubicBezTo>
                  <a:cubicBezTo>
                    <a:pt x="1438732" y="691736"/>
                    <a:pt x="1461487" y="675245"/>
                    <a:pt x="1487055" y="665018"/>
                  </a:cubicBezTo>
                  <a:cubicBezTo>
                    <a:pt x="1502449" y="658860"/>
                    <a:pt x="1519019" y="655075"/>
                    <a:pt x="1533236" y="646545"/>
                  </a:cubicBezTo>
                  <a:cubicBezTo>
                    <a:pt x="1550140" y="636402"/>
                    <a:pt x="1563015" y="620535"/>
                    <a:pt x="1579418" y="609600"/>
                  </a:cubicBezTo>
                  <a:cubicBezTo>
                    <a:pt x="1590875" y="601962"/>
                    <a:pt x="1604409" y="597958"/>
                    <a:pt x="1616364" y="591127"/>
                  </a:cubicBezTo>
                  <a:cubicBezTo>
                    <a:pt x="1626002" y="585619"/>
                    <a:pt x="1634144" y="577618"/>
                    <a:pt x="1644073" y="572654"/>
                  </a:cubicBezTo>
                  <a:cubicBezTo>
                    <a:pt x="1743189" y="523097"/>
                    <a:pt x="1633591" y="587440"/>
                    <a:pt x="1745673" y="535709"/>
                  </a:cubicBezTo>
                  <a:cubicBezTo>
                    <a:pt x="1768210" y="525307"/>
                    <a:pt x="1788425" y="510444"/>
                    <a:pt x="1810327" y="498763"/>
                  </a:cubicBezTo>
                  <a:cubicBezTo>
                    <a:pt x="1834625" y="485804"/>
                    <a:pt x="1859264" y="473463"/>
                    <a:pt x="1884218" y="461818"/>
                  </a:cubicBezTo>
                  <a:cubicBezTo>
                    <a:pt x="1905466" y="451903"/>
                    <a:pt x="1928085" y="444955"/>
                    <a:pt x="1948873" y="434109"/>
                  </a:cubicBezTo>
                  <a:cubicBezTo>
                    <a:pt x="1998982" y="407965"/>
                    <a:pt x="2046958" y="377901"/>
                    <a:pt x="2096655" y="350982"/>
                  </a:cubicBezTo>
                  <a:cubicBezTo>
                    <a:pt x="2120868" y="337866"/>
                    <a:pt x="2144067" y="321601"/>
                    <a:pt x="2170545" y="314036"/>
                  </a:cubicBezTo>
                  <a:cubicBezTo>
                    <a:pt x="2339256" y="265832"/>
                    <a:pt x="2129329" y="328755"/>
                    <a:pt x="2299855" y="267854"/>
                  </a:cubicBezTo>
                  <a:cubicBezTo>
                    <a:pt x="2417214" y="225941"/>
                    <a:pt x="2310716" y="273470"/>
                    <a:pt x="2438400" y="230909"/>
                  </a:cubicBezTo>
                  <a:cubicBezTo>
                    <a:pt x="2460644" y="223494"/>
                    <a:pt x="2480974" y="211086"/>
                    <a:pt x="2503055" y="203200"/>
                  </a:cubicBezTo>
                  <a:cubicBezTo>
                    <a:pt x="2524163" y="195661"/>
                    <a:pt x="2546601" y="192266"/>
                    <a:pt x="2567709" y="184727"/>
                  </a:cubicBezTo>
                  <a:cubicBezTo>
                    <a:pt x="2720983" y="129986"/>
                    <a:pt x="2551389" y="180512"/>
                    <a:pt x="2687782" y="138545"/>
                  </a:cubicBezTo>
                  <a:cubicBezTo>
                    <a:pt x="2709205" y="131953"/>
                    <a:pt x="2730812" y="125970"/>
                    <a:pt x="2752436" y="120073"/>
                  </a:cubicBezTo>
                  <a:cubicBezTo>
                    <a:pt x="2764683" y="116733"/>
                    <a:pt x="2777664" y="115718"/>
                    <a:pt x="2789382" y="110836"/>
                  </a:cubicBezTo>
                  <a:cubicBezTo>
                    <a:pt x="2814801" y="100245"/>
                    <a:pt x="2840361" y="89166"/>
                    <a:pt x="2863273" y="73891"/>
                  </a:cubicBezTo>
                  <a:cubicBezTo>
                    <a:pt x="2872509" y="67733"/>
                    <a:pt x="2881053" y="60382"/>
                    <a:pt x="2890982" y="55418"/>
                  </a:cubicBezTo>
                  <a:cubicBezTo>
                    <a:pt x="2904229" y="48795"/>
                    <a:pt x="2943804" y="39903"/>
                    <a:pt x="2955636" y="36945"/>
                  </a:cubicBezTo>
                  <a:cubicBezTo>
                    <a:pt x="2964872" y="30788"/>
                    <a:pt x="2973201" y="22981"/>
                    <a:pt x="2983345" y="18473"/>
                  </a:cubicBezTo>
                  <a:cubicBezTo>
                    <a:pt x="3001139" y="10565"/>
                    <a:pt x="3038764" y="0"/>
                    <a:pt x="3038764" y="0"/>
                  </a:cubicBezTo>
                  <a:cubicBezTo>
                    <a:pt x="3091103" y="3079"/>
                    <a:pt x="3144778" y="-2908"/>
                    <a:pt x="3195782" y="9236"/>
                  </a:cubicBezTo>
                  <a:cubicBezTo>
                    <a:pt x="3218384" y="14617"/>
                    <a:pt x="3243974" y="63255"/>
                    <a:pt x="3251200" y="83127"/>
                  </a:cubicBezTo>
                  <a:cubicBezTo>
                    <a:pt x="3258860" y="104192"/>
                    <a:pt x="3262585" y="126518"/>
                    <a:pt x="3269673" y="147782"/>
                  </a:cubicBezTo>
                  <a:cubicBezTo>
                    <a:pt x="3277991" y="172737"/>
                    <a:pt x="3289064" y="196718"/>
                    <a:pt x="3297382" y="221673"/>
                  </a:cubicBezTo>
                  <a:cubicBezTo>
                    <a:pt x="3340982" y="352471"/>
                    <a:pt x="3287479" y="220116"/>
                    <a:pt x="3343564" y="350982"/>
                  </a:cubicBezTo>
                  <a:cubicBezTo>
                    <a:pt x="3354402" y="426849"/>
                    <a:pt x="3357050" y="462469"/>
                    <a:pt x="3371273" y="526473"/>
                  </a:cubicBezTo>
                  <a:cubicBezTo>
                    <a:pt x="3374027" y="538865"/>
                    <a:pt x="3376861" y="551259"/>
                    <a:pt x="3380509" y="563418"/>
                  </a:cubicBezTo>
                  <a:cubicBezTo>
                    <a:pt x="3386104" y="582069"/>
                    <a:pt x="3390274" y="601420"/>
                    <a:pt x="3398982" y="618836"/>
                  </a:cubicBezTo>
                  <a:lnTo>
                    <a:pt x="3417455" y="655782"/>
                  </a:lnTo>
                  <a:cubicBezTo>
                    <a:pt x="3420534" y="677333"/>
                    <a:pt x="3421796" y="699223"/>
                    <a:pt x="3426691" y="720436"/>
                  </a:cubicBezTo>
                  <a:cubicBezTo>
                    <a:pt x="3431069" y="739409"/>
                    <a:pt x="3440442" y="756963"/>
                    <a:pt x="3445164" y="775854"/>
                  </a:cubicBezTo>
                  <a:cubicBezTo>
                    <a:pt x="3448243" y="788169"/>
                    <a:pt x="3450913" y="800594"/>
                    <a:pt x="3454400" y="812800"/>
                  </a:cubicBezTo>
                  <a:cubicBezTo>
                    <a:pt x="3457075" y="822161"/>
                    <a:pt x="3461275" y="831064"/>
                    <a:pt x="3463636" y="840509"/>
                  </a:cubicBezTo>
                  <a:cubicBezTo>
                    <a:pt x="3467444" y="855739"/>
                    <a:pt x="3467909" y="871798"/>
                    <a:pt x="3472873" y="886691"/>
                  </a:cubicBezTo>
                  <a:cubicBezTo>
                    <a:pt x="3477227" y="899753"/>
                    <a:pt x="3485753" y="911054"/>
                    <a:pt x="3491345" y="923636"/>
                  </a:cubicBezTo>
                  <a:cubicBezTo>
                    <a:pt x="3498079" y="938787"/>
                    <a:pt x="3505054" y="953937"/>
                    <a:pt x="3509818" y="969818"/>
                  </a:cubicBezTo>
                  <a:cubicBezTo>
                    <a:pt x="3514329" y="984855"/>
                    <a:pt x="3515247" y="1000770"/>
                    <a:pt x="3519055" y="1016000"/>
                  </a:cubicBezTo>
                  <a:cubicBezTo>
                    <a:pt x="3521416" y="1025445"/>
                    <a:pt x="3525616" y="1034348"/>
                    <a:pt x="3528291" y="1043709"/>
                  </a:cubicBezTo>
                  <a:cubicBezTo>
                    <a:pt x="3531778" y="1055915"/>
                    <a:pt x="3532813" y="1068868"/>
                    <a:pt x="3537527" y="1080654"/>
                  </a:cubicBezTo>
                  <a:cubicBezTo>
                    <a:pt x="3545197" y="1099830"/>
                    <a:pt x="3558413" y="1116579"/>
                    <a:pt x="3565236" y="1136073"/>
                  </a:cubicBezTo>
                  <a:cubicBezTo>
                    <a:pt x="3580045" y="1178384"/>
                    <a:pt x="3589867" y="1222279"/>
                    <a:pt x="3602182" y="1265382"/>
                  </a:cubicBezTo>
                  <a:cubicBezTo>
                    <a:pt x="3602185" y="1265394"/>
                    <a:pt x="3639125" y="1394679"/>
                    <a:pt x="3639127" y="1394691"/>
                  </a:cubicBezTo>
                  <a:cubicBezTo>
                    <a:pt x="3655140" y="1506771"/>
                    <a:pt x="3640180" y="1417898"/>
                    <a:pt x="3657600" y="1496291"/>
                  </a:cubicBezTo>
                  <a:cubicBezTo>
                    <a:pt x="3661005" y="1511616"/>
                    <a:pt x="3662325" y="1527436"/>
                    <a:pt x="3666836" y="1542473"/>
                  </a:cubicBezTo>
                  <a:cubicBezTo>
                    <a:pt x="3680824" y="1589100"/>
                    <a:pt x="3697624" y="1634836"/>
                    <a:pt x="3713018" y="1681018"/>
                  </a:cubicBezTo>
                  <a:cubicBezTo>
                    <a:pt x="3736803" y="1847504"/>
                    <a:pt x="3701582" y="1640988"/>
                    <a:pt x="3749964" y="1810327"/>
                  </a:cubicBezTo>
                  <a:cubicBezTo>
                    <a:pt x="3755945" y="1831260"/>
                    <a:pt x="3754638" y="1853695"/>
                    <a:pt x="3759200" y="1874982"/>
                  </a:cubicBezTo>
                  <a:cubicBezTo>
                    <a:pt x="3763896" y="1896898"/>
                    <a:pt x="3772633" y="1917796"/>
                    <a:pt x="3777673" y="1939636"/>
                  </a:cubicBezTo>
                  <a:cubicBezTo>
                    <a:pt x="3781884" y="1957884"/>
                    <a:pt x="3783236" y="1976690"/>
                    <a:pt x="3786909" y="1995054"/>
                  </a:cubicBezTo>
                  <a:cubicBezTo>
                    <a:pt x="3796536" y="2043191"/>
                    <a:pt x="3793641" y="2018618"/>
                    <a:pt x="3805382" y="2059709"/>
                  </a:cubicBezTo>
                  <a:cubicBezTo>
                    <a:pt x="3808869" y="2071915"/>
                    <a:pt x="3811539" y="2084339"/>
                    <a:pt x="3814618" y="2096654"/>
                  </a:cubicBezTo>
                  <a:cubicBezTo>
                    <a:pt x="3823075" y="2198137"/>
                    <a:pt x="3818940" y="2185074"/>
                    <a:pt x="3833091" y="2262909"/>
                  </a:cubicBezTo>
                  <a:cubicBezTo>
                    <a:pt x="3835899" y="2278355"/>
                    <a:pt x="3837363" y="2294198"/>
                    <a:pt x="3842327" y="2309091"/>
                  </a:cubicBezTo>
                  <a:cubicBezTo>
                    <a:pt x="3865118" y="2377465"/>
                    <a:pt x="3900583" y="2441935"/>
                    <a:pt x="3916218" y="2512291"/>
                  </a:cubicBezTo>
                  <a:cubicBezTo>
                    <a:pt x="3922376" y="2540000"/>
                    <a:pt x="3926224" y="2568325"/>
                    <a:pt x="3934691" y="2595418"/>
                  </a:cubicBezTo>
                  <a:cubicBezTo>
                    <a:pt x="3941685" y="2617798"/>
                    <a:pt x="3953983" y="2638188"/>
                    <a:pt x="3962400" y="2660073"/>
                  </a:cubicBezTo>
                  <a:cubicBezTo>
                    <a:pt x="3969390" y="2678247"/>
                    <a:pt x="3973641" y="2697412"/>
                    <a:pt x="3980873" y="2715491"/>
                  </a:cubicBezTo>
                  <a:cubicBezTo>
                    <a:pt x="3980880" y="2715508"/>
                    <a:pt x="4003960" y="2761665"/>
                    <a:pt x="4008582" y="2770909"/>
                  </a:cubicBezTo>
                  <a:lnTo>
                    <a:pt x="3990109" y="2826327"/>
                  </a:lnTo>
                  <a:cubicBezTo>
                    <a:pt x="3968154" y="2811691"/>
                    <a:pt x="3906739" y="2765783"/>
                    <a:pt x="3870036" y="2752436"/>
                  </a:cubicBezTo>
                  <a:cubicBezTo>
                    <a:pt x="3813480" y="2731870"/>
                    <a:pt x="3790303" y="2733869"/>
                    <a:pt x="3731491" y="2715491"/>
                  </a:cubicBezTo>
                  <a:cubicBezTo>
                    <a:pt x="3574586" y="2666459"/>
                    <a:pt x="3753566" y="2701491"/>
                    <a:pt x="3528291" y="2669309"/>
                  </a:cubicBezTo>
                  <a:lnTo>
                    <a:pt x="3463636" y="2660073"/>
                  </a:lnTo>
                  <a:lnTo>
                    <a:pt x="3334327" y="2641600"/>
                  </a:lnTo>
                  <a:lnTo>
                    <a:pt x="2623127" y="2660073"/>
                  </a:lnTo>
                  <a:cubicBezTo>
                    <a:pt x="2601371" y="2660850"/>
                    <a:pt x="2580094" y="2666765"/>
                    <a:pt x="2558473" y="2669309"/>
                  </a:cubicBezTo>
                  <a:cubicBezTo>
                    <a:pt x="2364678" y="2692107"/>
                    <a:pt x="2552864" y="2666151"/>
                    <a:pt x="2401455" y="2687782"/>
                  </a:cubicBezTo>
                  <a:lnTo>
                    <a:pt x="2004291" y="2678545"/>
                  </a:lnTo>
                  <a:cubicBezTo>
                    <a:pt x="1982538" y="2677675"/>
                    <a:pt x="1961215" y="2672186"/>
                    <a:pt x="1939636" y="2669309"/>
                  </a:cubicBezTo>
                  <a:lnTo>
                    <a:pt x="1865745" y="2660073"/>
                  </a:lnTo>
                  <a:cubicBezTo>
                    <a:pt x="1680675" y="2598381"/>
                    <a:pt x="1888578" y="2660902"/>
                    <a:pt x="1690255" y="2623127"/>
                  </a:cubicBezTo>
                  <a:cubicBezTo>
                    <a:pt x="1655771" y="2616559"/>
                    <a:pt x="1622710" y="2603932"/>
                    <a:pt x="1588655" y="2595418"/>
                  </a:cubicBezTo>
                  <a:cubicBezTo>
                    <a:pt x="1511334" y="2576088"/>
                    <a:pt x="1512874" y="2577995"/>
                    <a:pt x="1440873" y="2567709"/>
                  </a:cubicBezTo>
                  <a:cubicBezTo>
                    <a:pt x="1334569" y="2522151"/>
                    <a:pt x="1418883" y="2555064"/>
                    <a:pt x="1311564" y="2521527"/>
                  </a:cubicBezTo>
                  <a:cubicBezTo>
                    <a:pt x="1283685" y="2512815"/>
                    <a:pt x="1256579" y="2501635"/>
                    <a:pt x="1228436" y="2493818"/>
                  </a:cubicBezTo>
                  <a:cubicBezTo>
                    <a:pt x="1201087" y="2486221"/>
                    <a:pt x="1172402" y="2483812"/>
                    <a:pt x="1145309" y="2475345"/>
                  </a:cubicBezTo>
                  <a:cubicBezTo>
                    <a:pt x="1122929" y="2468351"/>
                    <a:pt x="1102736" y="2455522"/>
                    <a:pt x="1080655" y="2447636"/>
                  </a:cubicBezTo>
                  <a:cubicBezTo>
                    <a:pt x="1059547" y="2440097"/>
                    <a:pt x="1037156" y="2436567"/>
                    <a:pt x="1016000" y="2429163"/>
                  </a:cubicBezTo>
                  <a:cubicBezTo>
                    <a:pt x="975525" y="2414997"/>
                    <a:pt x="936079" y="2398039"/>
                    <a:pt x="895927" y="2382982"/>
                  </a:cubicBezTo>
                  <a:cubicBezTo>
                    <a:pt x="886811" y="2379563"/>
                    <a:pt x="877579" y="2376420"/>
                    <a:pt x="868218" y="2373745"/>
                  </a:cubicBezTo>
                  <a:cubicBezTo>
                    <a:pt x="856012" y="2370258"/>
                    <a:pt x="843588" y="2367588"/>
                    <a:pt x="831273" y="2364509"/>
                  </a:cubicBezTo>
                  <a:cubicBezTo>
                    <a:pt x="812800" y="2346036"/>
                    <a:pt x="796476" y="2325130"/>
                    <a:pt x="775855" y="2309091"/>
                  </a:cubicBezTo>
                  <a:cubicBezTo>
                    <a:pt x="768170" y="2303113"/>
                    <a:pt x="756853" y="2304208"/>
                    <a:pt x="748145" y="2299854"/>
                  </a:cubicBezTo>
                  <a:cubicBezTo>
                    <a:pt x="738216" y="2294890"/>
                    <a:pt x="730231" y="2286606"/>
                    <a:pt x="720436" y="2281382"/>
                  </a:cubicBezTo>
                  <a:cubicBezTo>
                    <a:pt x="683989" y="2261944"/>
                    <a:pt x="643969" y="2248875"/>
                    <a:pt x="609600" y="2225963"/>
                  </a:cubicBezTo>
                  <a:cubicBezTo>
                    <a:pt x="600364" y="2219806"/>
                    <a:pt x="590419" y="2214597"/>
                    <a:pt x="581891" y="2207491"/>
                  </a:cubicBezTo>
                  <a:cubicBezTo>
                    <a:pt x="536545" y="2169704"/>
                    <a:pt x="572588" y="2186668"/>
                    <a:pt x="517236" y="2152073"/>
                  </a:cubicBezTo>
                  <a:cubicBezTo>
                    <a:pt x="472685" y="2124228"/>
                    <a:pt x="492574" y="2141502"/>
                    <a:pt x="452582" y="2124363"/>
                  </a:cubicBezTo>
                  <a:cubicBezTo>
                    <a:pt x="412811" y="2107319"/>
                    <a:pt x="399627" y="2095218"/>
                    <a:pt x="360218" y="2068945"/>
                  </a:cubicBezTo>
                  <a:cubicBezTo>
                    <a:pt x="338278" y="2054319"/>
                    <a:pt x="315626" y="2039959"/>
                    <a:pt x="295564" y="2022763"/>
                  </a:cubicBezTo>
                  <a:cubicBezTo>
                    <a:pt x="285647" y="2014262"/>
                    <a:pt x="277773" y="2003555"/>
                    <a:pt x="267855" y="1995054"/>
                  </a:cubicBezTo>
                  <a:cubicBezTo>
                    <a:pt x="243922" y="1974540"/>
                    <a:pt x="199335" y="1946296"/>
                    <a:pt x="175491" y="1930400"/>
                  </a:cubicBezTo>
                  <a:lnTo>
                    <a:pt x="147782" y="1911927"/>
                  </a:lnTo>
                  <a:cubicBezTo>
                    <a:pt x="138546" y="1905769"/>
                    <a:pt x="130604" y="1896964"/>
                    <a:pt x="120073" y="1893454"/>
                  </a:cubicBezTo>
                  <a:lnTo>
                    <a:pt x="92364" y="1884218"/>
                  </a:lnTo>
                  <a:cubicBezTo>
                    <a:pt x="57410" y="1860915"/>
                    <a:pt x="15394" y="1845733"/>
                    <a:pt x="0" y="1838036"/>
                  </a:cubicBezTo>
                  <a:close/>
                </a:path>
              </a:pathLst>
            </a:cu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smtClean="0"/>
                <a:t>The MIPS way..</a:t>
              </a:r>
              <a:endParaRPr lang="en-IN" dirty="0"/>
            </a:p>
          </p:txBody>
        </p:sp>
      </p:grpSp>
      <p:sp>
        <p:nvSpPr>
          <p:cNvPr id="11" name="Isosceles Triangle 10"/>
          <p:cNvSpPr/>
          <p:nvPr/>
        </p:nvSpPr>
        <p:spPr>
          <a:xfrm>
            <a:off x="5451186" y="5181599"/>
            <a:ext cx="3170498" cy="1534535"/>
          </a:xfrm>
          <a:prstGeom prst="triangle">
            <a:avLst>
              <a:gd name="adj" fmla="val 49418"/>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Inference: Directly we mapped!</a:t>
            </a:r>
            <a:endParaRPr lang="en-IN" dirty="0"/>
          </a:p>
        </p:txBody>
      </p:sp>
      <p:sp>
        <p:nvSpPr>
          <p:cNvPr id="5" name="Date Placeholder 4"/>
          <p:cNvSpPr>
            <a:spLocks noGrp="1"/>
          </p:cNvSpPr>
          <p:nvPr>
            <p:ph type="dt" sz="half" idx="10"/>
          </p:nvPr>
        </p:nvSpPr>
        <p:spPr/>
        <p:txBody>
          <a:bodyPr/>
          <a:lstStyle/>
          <a:p>
            <a:fld id="{103213D5-DC22-40E9-A297-AFE87E72DEAB}" type="datetime1">
              <a:rPr lang="en-US" smtClean="0"/>
              <a:t>6/20/2018</a:t>
            </a:fld>
            <a:endParaRPr lang="en-US" dirty="0"/>
          </a:p>
        </p:txBody>
      </p:sp>
      <p:sp>
        <p:nvSpPr>
          <p:cNvPr id="6" name="Footer Placeholder 5"/>
          <p:cNvSpPr>
            <a:spLocks noGrp="1"/>
          </p:cNvSpPr>
          <p:nvPr>
            <p:ph type="ftr" sz="quarter" idx="11"/>
          </p:nvPr>
        </p:nvSpPr>
        <p:spPr/>
        <p:txBody>
          <a:bodyPr/>
          <a:lstStyle/>
          <a:p>
            <a:r>
              <a:rPr lang="en-IN" smtClean="0"/>
              <a:t>COA by Shriram K Vasudevan</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51</a:t>
            </a:fld>
            <a:endParaRPr lang="en-US" dirty="0"/>
          </a:p>
        </p:txBody>
      </p:sp>
    </p:spTree>
    <p:extLst>
      <p:ext uri="{BB962C8B-B14F-4D97-AF65-F5344CB8AC3E}">
        <p14:creationId xmlns:p14="http://schemas.microsoft.com/office/powerpoint/2010/main" val="7503447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0"/>
            <a:ext cx="9601200" cy="1485900"/>
          </a:xfrm>
        </p:spPr>
        <p:txBody>
          <a:bodyPr/>
          <a:lstStyle/>
          <a:p>
            <a:r>
              <a:rPr lang="en-IN" dirty="0" smtClean="0"/>
              <a:t>Contd., </a:t>
            </a:r>
            <a:endParaRPr lang="en-IN" dirty="0"/>
          </a:p>
        </p:txBody>
      </p:sp>
      <p:pic>
        <p:nvPicPr>
          <p:cNvPr id="4" name="Content Placeholder 3"/>
          <p:cNvPicPr>
            <a:picLocks noGrp="1" noChangeAspect="1"/>
          </p:cNvPicPr>
          <p:nvPr>
            <p:ph idx="1"/>
          </p:nvPr>
        </p:nvPicPr>
        <p:blipFill>
          <a:blip r:embed="rId2"/>
          <a:stretch>
            <a:fillRect/>
          </a:stretch>
        </p:blipFill>
        <p:spPr>
          <a:xfrm>
            <a:off x="1391366" y="742951"/>
            <a:ext cx="9601200" cy="2585466"/>
          </a:xfrm>
          <a:prstGeom prst="rect">
            <a:avLst/>
          </a:prstGeom>
        </p:spPr>
      </p:pic>
      <p:sp>
        <p:nvSpPr>
          <p:cNvPr id="3" name="TextBox 2"/>
          <p:cNvSpPr txBox="1"/>
          <p:nvPr/>
        </p:nvSpPr>
        <p:spPr>
          <a:xfrm>
            <a:off x="3026664" y="3593592"/>
            <a:ext cx="6931152" cy="646331"/>
          </a:xfrm>
          <a:prstGeom prst="rect">
            <a:avLst/>
          </a:prstGeom>
          <a:noFill/>
        </p:spPr>
        <p:txBody>
          <a:bodyPr wrap="square" rtlCol="0">
            <a:spAutoFit/>
          </a:bodyPr>
          <a:lstStyle/>
          <a:p>
            <a:r>
              <a:rPr lang="en-IN" dirty="0" smtClean="0"/>
              <a:t>So it is easy with MIPS. Simplicity rendered to perform operations as good as it is in high level languages is an added advantage. </a:t>
            </a:r>
            <a:endParaRPr lang="en-IN" dirty="0"/>
          </a:p>
        </p:txBody>
      </p:sp>
      <p:pic>
        <p:nvPicPr>
          <p:cNvPr id="6" name="Picture 5"/>
          <p:cNvPicPr>
            <a:picLocks noChangeAspect="1"/>
          </p:cNvPicPr>
          <p:nvPr/>
        </p:nvPicPr>
        <p:blipFill>
          <a:blip r:embed="rId3"/>
          <a:stretch>
            <a:fillRect/>
          </a:stretch>
        </p:blipFill>
        <p:spPr>
          <a:xfrm>
            <a:off x="953972" y="4352698"/>
            <a:ext cx="11076536" cy="840486"/>
          </a:xfrm>
          <a:prstGeom prst="rect">
            <a:avLst/>
          </a:prstGeom>
        </p:spPr>
      </p:pic>
      <p:sp>
        <p:nvSpPr>
          <p:cNvPr id="5" name="Date Placeholder 4"/>
          <p:cNvSpPr>
            <a:spLocks noGrp="1"/>
          </p:cNvSpPr>
          <p:nvPr>
            <p:ph type="dt" sz="half" idx="10"/>
          </p:nvPr>
        </p:nvSpPr>
        <p:spPr/>
        <p:txBody>
          <a:bodyPr/>
          <a:lstStyle/>
          <a:p>
            <a:fld id="{2C710054-42CF-4D81-8E69-3914A0CAA6C6}" type="datetime1">
              <a:rPr lang="en-US" smtClean="0"/>
              <a:t>6/20/2018</a:t>
            </a:fld>
            <a:endParaRPr lang="en-US" dirty="0"/>
          </a:p>
        </p:txBody>
      </p:sp>
      <p:sp>
        <p:nvSpPr>
          <p:cNvPr id="7" name="Footer Placeholder 6"/>
          <p:cNvSpPr>
            <a:spLocks noGrp="1"/>
          </p:cNvSpPr>
          <p:nvPr>
            <p:ph type="ftr" sz="quarter" idx="11"/>
          </p:nvPr>
        </p:nvSpPr>
        <p:spPr/>
        <p:txBody>
          <a:bodyPr/>
          <a:lstStyle/>
          <a:p>
            <a:r>
              <a:rPr lang="en-IN" smtClean="0"/>
              <a:t>COA by Shriram K Vasudevan</a:t>
            </a:r>
            <a:endParaRPr lang="en-US" dirty="0"/>
          </a:p>
        </p:txBody>
      </p:sp>
      <p:sp>
        <p:nvSpPr>
          <p:cNvPr id="8" name="Slide Number Placeholder 7"/>
          <p:cNvSpPr>
            <a:spLocks noGrp="1"/>
          </p:cNvSpPr>
          <p:nvPr>
            <p:ph type="sldNum" sz="quarter" idx="12"/>
          </p:nvPr>
        </p:nvSpPr>
        <p:spPr/>
        <p:txBody>
          <a:bodyPr/>
          <a:lstStyle/>
          <a:p>
            <a:fld id="{69E57DC2-970A-4B3E-BB1C-7A09969E49DF}" type="slidenum">
              <a:rPr lang="en-US" smtClean="0"/>
              <a:t>52</a:t>
            </a:fld>
            <a:endParaRPr lang="en-US" dirty="0"/>
          </a:p>
        </p:txBody>
      </p:sp>
    </p:spTree>
    <p:extLst>
      <p:ext uri="{BB962C8B-B14F-4D97-AF65-F5344CB8AC3E}">
        <p14:creationId xmlns:p14="http://schemas.microsoft.com/office/powerpoint/2010/main" val="27891890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Lets go a bit deeper…</a:t>
            </a:r>
            <a:endParaRPr lang="en-IN" dirty="0"/>
          </a:p>
        </p:txBody>
      </p:sp>
      <p:sp>
        <p:nvSpPr>
          <p:cNvPr id="3" name="Content Placeholder 2"/>
          <p:cNvSpPr>
            <a:spLocks noGrp="1"/>
          </p:cNvSpPr>
          <p:nvPr>
            <p:ph idx="1"/>
          </p:nvPr>
        </p:nvSpPr>
        <p:spPr>
          <a:xfrm>
            <a:off x="1371600" y="1605280"/>
            <a:ext cx="9601200" cy="4805680"/>
          </a:xfrm>
        </p:spPr>
        <p:txBody>
          <a:bodyPr>
            <a:normAutofit/>
          </a:bodyPr>
          <a:lstStyle/>
          <a:p>
            <a:r>
              <a:rPr lang="en-US" dirty="0" smtClean="0">
                <a:solidFill>
                  <a:schemeClr val="accent6">
                    <a:lumMod val="50000"/>
                  </a:schemeClr>
                </a:solidFill>
              </a:rPr>
              <a:t>C or CPP has a facility which MIPS does not have. That is, storage luxury. </a:t>
            </a:r>
          </a:p>
          <a:p>
            <a:pPr lvl="1"/>
            <a:r>
              <a:rPr lang="en-US" dirty="0" smtClean="0">
                <a:solidFill>
                  <a:schemeClr val="accent6">
                    <a:lumMod val="50000"/>
                  </a:schemeClr>
                </a:solidFill>
              </a:rPr>
              <a:t>There are very limited storage options and register’s usage is inevitable. </a:t>
            </a:r>
          </a:p>
          <a:p>
            <a:r>
              <a:rPr lang="en-US" dirty="0" smtClean="0">
                <a:solidFill>
                  <a:schemeClr val="accent6">
                    <a:lumMod val="50000"/>
                  </a:schemeClr>
                </a:solidFill>
              </a:rPr>
              <a:t>Registers are going to be the heart, kidney and liver. </a:t>
            </a:r>
          </a:p>
          <a:p>
            <a:r>
              <a:rPr lang="en-US" dirty="0" smtClean="0">
                <a:solidFill>
                  <a:schemeClr val="accent6">
                    <a:lumMod val="50000"/>
                  </a:schemeClr>
                </a:solidFill>
              </a:rPr>
              <a:t>They are termed even as bricks of computer organization. </a:t>
            </a:r>
          </a:p>
          <a:p>
            <a:r>
              <a:rPr lang="en-US" dirty="0" smtClean="0">
                <a:solidFill>
                  <a:schemeClr val="accent6">
                    <a:lumMod val="50000"/>
                  </a:schemeClr>
                </a:solidFill>
              </a:rPr>
              <a:t>As discussed earlier, the size of MIPS registers is 32 bits.  </a:t>
            </a:r>
          </a:p>
          <a:p>
            <a:r>
              <a:rPr lang="en-US" dirty="0" smtClean="0">
                <a:solidFill>
                  <a:schemeClr val="accent6">
                    <a:lumMod val="50000"/>
                  </a:schemeClr>
                </a:solidFill>
              </a:rPr>
              <a:t>In MIPS architecture, 32 bits together is termed as WORD. </a:t>
            </a:r>
          </a:p>
          <a:p>
            <a:pPr lvl="1"/>
            <a:r>
              <a:rPr lang="en-US" dirty="0" smtClean="0">
                <a:solidFill>
                  <a:schemeClr val="accent6">
                    <a:lumMod val="50000"/>
                  </a:schemeClr>
                </a:solidFill>
              </a:rPr>
              <a:t>A register is capable of storing a word is the point to be taken.</a:t>
            </a:r>
            <a:endParaRPr lang="en-IN" dirty="0"/>
          </a:p>
        </p:txBody>
      </p:sp>
      <p:sp>
        <p:nvSpPr>
          <p:cNvPr id="4" name="Date Placeholder 3"/>
          <p:cNvSpPr>
            <a:spLocks noGrp="1"/>
          </p:cNvSpPr>
          <p:nvPr>
            <p:ph type="dt" sz="half" idx="10"/>
          </p:nvPr>
        </p:nvSpPr>
        <p:spPr/>
        <p:txBody>
          <a:bodyPr/>
          <a:lstStyle/>
          <a:p>
            <a:fld id="{4277AAF0-BC3A-46FA-A160-996D3C206613}"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53</a:t>
            </a:fld>
            <a:endParaRPr lang="en-US" dirty="0"/>
          </a:p>
        </p:txBody>
      </p:sp>
    </p:spTree>
    <p:extLst>
      <p:ext uri="{BB962C8B-B14F-4D97-AF65-F5344CB8AC3E}">
        <p14:creationId xmlns:p14="http://schemas.microsoft.com/office/powerpoint/2010/main" val="12513732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Inference</a:t>
            </a:r>
            <a:endParaRPr lang="en-IN" dirty="0"/>
          </a:p>
        </p:txBody>
      </p:sp>
      <p:pic>
        <p:nvPicPr>
          <p:cNvPr id="4" name="Content Placeholder 3"/>
          <p:cNvPicPr>
            <a:picLocks noGrp="1" noChangeAspect="1"/>
          </p:cNvPicPr>
          <p:nvPr>
            <p:ph idx="1"/>
          </p:nvPr>
        </p:nvPicPr>
        <p:blipFill>
          <a:blip r:embed="rId2"/>
          <a:stretch>
            <a:fillRect/>
          </a:stretch>
        </p:blipFill>
        <p:spPr>
          <a:xfrm>
            <a:off x="9136062" y="95250"/>
            <a:ext cx="2809875" cy="1181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4"/>
          <p:cNvSpPr/>
          <p:nvPr/>
        </p:nvSpPr>
        <p:spPr>
          <a:xfrm>
            <a:off x="1452880" y="2291418"/>
            <a:ext cx="10281920" cy="3416320"/>
          </a:xfrm>
          <a:prstGeom prst="rect">
            <a:avLst/>
          </a:prstGeom>
        </p:spPr>
        <p:txBody>
          <a:bodyPr wrap="square">
            <a:spAutoFit/>
          </a:bodyPr>
          <a:lstStyle/>
          <a:p>
            <a:pPr marL="285750" indent="-285750">
              <a:buFont typeface="Arial" panose="020B0604020202020204" pitchFamily="34" charset="0"/>
              <a:buChar char="•"/>
            </a:pPr>
            <a:r>
              <a:rPr lang="en-US" sz="3600" dirty="0">
                <a:solidFill>
                  <a:srgbClr val="C00000"/>
                </a:solidFill>
              </a:rPr>
              <a:t>MIPS has 32 registers. </a:t>
            </a:r>
            <a:r>
              <a:rPr lang="en-US" sz="3600" dirty="0"/>
              <a:t>(Everything is 32 here!)</a:t>
            </a:r>
          </a:p>
          <a:p>
            <a:pPr marL="285750" indent="-285750">
              <a:buFont typeface="Arial" panose="020B0604020202020204" pitchFamily="34" charset="0"/>
              <a:buChar char="•"/>
            </a:pPr>
            <a:r>
              <a:rPr lang="en-US" sz="3600" dirty="0"/>
              <a:t>So what? </a:t>
            </a:r>
          </a:p>
          <a:p>
            <a:pPr marL="285750" indent="-285750">
              <a:buFont typeface="Arial" panose="020B0604020202020204" pitchFamily="34" charset="0"/>
              <a:buChar char="•"/>
            </a:pPr>
            <a:r>
              <a:rPr lang="en-US" sz="3600" b="1" dirty="0" smtClean="0">
                <a:solidFill>
                  <a:srgbClr val="0070C0"/>
                </a:solidFill>
              </a:rPr>
              <a:t>We </a:t>
            </a:r>
            <a:r>
              <a:rPr lang="en-US" sz="3600" b="1" dirty="0">
                <a:solidFill>
                  <a:srgbClr val="0070C0"/>
                </a:solidFill>
              </a:rPr>
              <a:t>have added the restriction that the three operands of MIPS arithmetic instructions must each be chosen from one of the 32 32-bit registers.</a:t>
            </a:r>
          </a:p>
        </p:txBody>
      </p:sp>
      <p:sp>
        <p:nvSpPr>
          <p:cNvPr id="3" name="Date Placeholder 2"/>
          <p:cNvSpPr>
            <a:spLocks noGrp="1"/>
          </p:cNvSpPr>
          <p:nvPr>
            <p:ph type="dt" sz="half" idx="10"/>
          </p:nvPr>
        </p:nvSpPr>
        <p:spPr/>
        <p:txBody>
          <a:bodyPr/>
          <a:lstStyle/>
          <a:p>
            <a:fld id="{34653A75-7786-47E1-9B3E-120AAC76800B}" type="datetime1">
              <a:rPr lang="en-US" smtClean="0"/>
              <a:t>6/20/2018</a:t>
            </a:fld>
            <a:endParaRPr lang="en-US" dirty="0"/>
          </a:p>
        </p:txBody>
      </p:sp>
      <p:sp>
        <p:nvSpPr>
          <p:cNvPr id="6" name="Footer Placeholder 5"/>
          <p:cNvSpPr>
            <a:spLocks noGrp="1"/>
          </p:cNvSpPr>
          <p:nvPr>
            <p:ph type="ftr" sz="quarter" idx="11"/>
          </p:nvPr>
        </p:nvSpPr>
        <p:spPr/>
        <p:txBody>
          <a:bodyPr/>
          <a:lstStyle/>
          <a:p>
            <a:r>
              <a:rPr lang="en-IN" smtClean="0"/>
              <a:t>COA by Shriram K Vasudevan</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54</a:t>
            </a:fld>
            <a:endParaRPr lang="en-US" dirty="0"/>
          </a:p>
        </p:txBody>
      </p:sp>
    </p:spTree>
    <p:extLst>
      <p:ext uri="{BB962C8B-B14F-4D97-AF65-F5344CB8AC3E}">
        <p14:creationId xmlns:p14="http://schemas.microsoft.com/office/powerpoint/2010/main" val="13918493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Rule – 2 </a:t>
            </a:r>
            <a:br>
              <a:rPr lang="en-IN" dirty="0" smtClean="0"/>
            </a:br>
            <a:r>
              <a:rPr lang="en-IN" u="sng" dirty="0" smtClean="0"/>
              <a:t>Make it smaller (As it would be faster)</a:t>
            </a:r>
            <a:endParaRPr lang="en-IN" u="sng" dirty="0"/>
          </a:p>
        </p:txBody>
      </p:sp>
      <p:sp>
        <p:nvSpPr>
          <p:cNvPr id="3" name="Content Placeholder 2"/>
          <p:cNvSpPr>
            <a:spLocks noGrp="1"/>
          </p:cNvSpPr>
          <p:nvPr>
            <p:ph idx="1"/>
          </p:nvPr>
        </p:nvSpPr>
        <p:spPr/>
        <p:txBody>
          <a:bodyPr>
            <a:normAutofit/>
          </a:bodyPr>
          <a:lstStyle/>
          <a:p>
            <a:r>
              <a:rPr lang="en-US" dirty="0" smtClean="0"/>
              <a:t>If more number of registers are there, it would need more clock cycle time. </a:t>
            </a:r>
          </a:p>
          <a:p>
            <a:pPr lvl="1"/>
            <a:r>
              <a:rPr lang="en-US" dirty="0" smtClean="0"/>
              <a:t>Why? </a:t>
            </a:r>
          </a:p>
          <a:p>
            <a:pPr lvl="1"/>
            <a:r>
              <a:rPr lang="en-US" dirty="0" smtClean="0"/>
              <a:t>Simple. It will take electronic signals longer when they have to travel farther.  </a:t>
            </a:r>
            <a:endParaRPr lang="en-US" b="1" dirty="0">
              <a:solidFill>
                <a:srgbClr val="C00000"/>
              </a:solidFill>
            </a:endParaRPr>
          </a:p>
          <a:p>
            <a:r>
              <a:rPr lang="en-US" dirty="0" smtClean="0"/>
              <a:t>Also, 31 Registers may not be faster than 32 </a:t>
            </a:r>
            <a:r>
              <a:rPr lang="en-US" dirty="0" smtClean="0">
                <a:sym typeface="Wingdings" panose="05000000000000000000" pitchFamily="2" charset="2"/>
              </a:rPr>
              <a:t> </a:t>
            </a:r>
            <a:r>
              <a:rPr lang="en-US" dirty="0" smtClean="0"/>
              <a:t> </a:t>
            </a:r>
            <a:endParaRPr lang="en-US" dirty="0"/>
          </a:p>
          <a:p>
            <a:r>
              <a:rPr lang="en-US" dirty="0" smtClean="0"/>
              <a:t>There are notations to be followed in MIPS architecture. </a:t>
            </a:r>
          </a:p>
          <a:p>
            <a:r>
              <a:rPr lang="en-US" dirty="0" smtClean="0"/>
              <a:t>$ is used to represent a register. </a:t>
            </a:r>
          </a:p>
          <a:p>
            <a:r>
              <a:rPr lang="en-US" b="1" dirty="0" smtClean="0">
                <a:solidFill>
                  <a:srgbClr val="C00000"/>
                </a:solidFill>
                <a:effectLst>
                  <a:outerShdw blurRad="38100" dist="38100" dir="2700000" algn="tl">
                    <a:srgbClr val="000000">
                      <a:alpha val="43137"/>
                    </a:srgbClr>
                  </a:outerShdw>
                </a:effectLst>
              </a:rPr>
              <a:t>$</a:t>
            </a:r>
            <a:r>
              <a:rPr lang="en-US" b="1" dirty="0">
                <a:solidFill>
                  <a:srgbClr val="C00000"/>
                </a:solidFill>
                <a:effectLst>
                  <a:outerShdw blurRad="38100" dist="38100" dir="2700000" algn="tl">
                    <a:srgbClr val="000000">
                      <a:alpha val="43137"/>
                    </a:srgbClr>
                  </a:outerShdw>
                </a:effectLst>
              </a:rPr>
              <a:t>s0, $s1 </a:t>
            </a:r>
            <a:r>
              <a:rPr lang="en-US" b="1" dirty="0">
                <a:solidFill>
                  <a:srgbClr val="C00000"/>
                </a:solidFill>
                <a:effectLst>
                  <a:outerShdw blurRad="38100" dist="38100" dir="2700000" algn="tl">
                    <a:srgbClr val="000000">
                      <a:alpha val="43137"/>
                    </a:srgbClr>
                  </a:outerShdw>
                </a:effectLst>
                <a:sym typeface="Wingdings" panose="05000000000000000000" pitchFamily="2" charset="2"/>
              </a:rPr>
              <a:t> For Registers.</a:t>
            </a:r>
            <a:r>
              <a:rPr lang="en-US" b="1" dirty="0">
                <a:solidFill>
                  <a:srgbClr val="C00000"/>
                </a:solidFill>
                <a:sym typeface="Wingdings" panose="05000000000000000000" pitchFamily="2" charset="2"/>
              </a:rPr>
              <a:t> </a:t>
            </a:r>
          </a:p>
          <a:p>
            <a:r>
              <a:rPr lang="en-US" b="1" dirty="0">
                <a:solidFill>
                  <a:srgbClr val="C00000"/>
                </a:solidFill>
              </a:rPr>
              <a:t>$t0, $t1 </a:t>
            </a:r>
            <a:r>
              <a:rPr lang="en-US" b="1" dirty="0">
                <a:solidFill>
                  <a:srgbClr val="C00000"/>
                </a:solidFill>
                <a:sym typeface="Wingdings" panose="05000000000000000000" pitchFamily="2" charset="2"/>
              </a:rPr>
              <a:t> Temp</a:t>
            </a:r>
          </a:p>
          <a:p>
            <a:endParaRPr lang="en-US" dirty="0"/>
          </a:p>
          <a:p>
            <a:endParaRPr lang="en-IN" dirty="0"/>
          </a:p>
        </p:txBody>
      </p:sp>
      <p:sp>
        <p:nvSpPr>
          <p:cNvPr id="4" name="Rectangle 3"/>
          <p:cNvSpPr/>
          <p:nvPr/>
        </p:nvSpPr>
        <p:spPr>
          <a:xfrm>
            <a:off x="6172200" y="5981700"/>
            <a:ext cx="6096000" cy="646331"/>
          </a:xfrm>
          <a:prstGeom prst="rect">
            <a:avLst/>
          </a:prstGeom>
        </p:spPr>
        <p:txBody>
          <a:bodyPr>
            <a:spAutoFit/>
          </a:bodyPr>
          <a:lstStyle/>
          <a:p>
            <a:r>
              <a:rPr lang="en-US" b="1" i="1" dirty="0" smtClean="0">
                <a:solidFill>
                  <a:schemeClr val="accent6">
                    <a:lumMod val="50000"/>
                  </a:schemeClr>
                </a:solidFill>
              </a:rPr>
              <a:t>clock cycle</a:t>
            </a:r>
            <a:r>
              <a:rPr lang="en-US" b="1" dirty="0" smtClean="0">
                <a:solidFill>
                  <a:schemeClr val="accent6">
                    <a:lumMod val="50000"/>
                  </a:schemeClr>
                </a:solidFill>
              </a:rPr>
              <a:t> </a:t>
            </a:r>
            <a:r>
              <a:rPr lang="en-US" dirty="0" smtClean="0">
                <a:solidFill>
                  <a:schemeClr val="accent6">
                    <a:lumMod val="50000"/>
                  </a:schemeClr>
                </a:solidFill>
              </a:rPr>
              <a:t>is the time between two adjacent pulses of the oscillator that sets the tempo of the computer processor.</a:t>
            </a:r>
            <a:endParaRPr lang="en-US" dirty="0">
              <a:solidFill>
                <a:schemeClr val="accent6">
                  <a:lumMod val="50000"/>
                </a:schemeClr>
              </a:solidFill>
            </a:endParaRPr>
          </a:p>
        </p:txBody>
      </p:sp>
      <p:sp>
        <p:nvSpPr>
          <p:cNvPr id="5" name="Date Placeholder 4"/>
          <p:cNvSpPr>
            <a:spLocks noGrp="1"/>
          </p:cNvSpPr>
          <p:nvPr>
            <p:ph type="dt" sz="half" idx="10"/>
          </p:nvPr>
        </p:nvSpPr>
        <p:spPr/>
        <p:txBody>
          <a:bodyPr/>
          <a:lstStyle/>
          <a:p>
            <a:fld id="{E008CBFC-03E7-485A-A751-4F14ADA0A2FA}" type="datetime1">
              <a:rPr lang="en-US" smtClean="0"/>
              <a:t>6/20/2018</a:t>
            </a:fld>
            <a:endParaRPr lang="en-US" dirty="0"/>
          </a:p>
        </p:txBody>
      </p:sp>
      <p:sp>
        <p:nvSpPr>
          <p:cNvPr id="6" name="Footer Placeholder 5"/>
          <p:cNvSpPr>
            <a:spLocks noGrp="1"/>
          </p:cNvSpPr>
          <p:nvPr>
            <p:ph type="ftr" sz="quarter" idx="11"/>
          </p:nvPr>
        </p:nvSpPr>
        <p:spPr/>
        <p:txBody>
          <a:bodyPr/>
          <a:lstStyle/>
          <a:p>
            <a:r>
              <a:rPr lang="en-IN" smtClean="0"/>
              <a:t>COA by Shriram K Vasudevan</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55</a:t>
            </a:fld>
            <a:endParaRPr lang="en-US" dirty="0"/>
          </a:p>
        </p:txBody>
      </p:sp>
    </p:spTree>
    <p:extLst>
      <p:ext uri="{BB962C8B-B14F-4D97-AF65-F5344CB8AC3E}">
        <p14:creationId xmlns:p14="http://schemas.microsoft.com/office/powerpoint/2010/main" val="19889491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840" y="0"/>
            <a:ext cx="9601200" cy="1485900"/>
          </a:xfrm>
        </p:spPr>
        <p:txBody>
          <a:bodyPr/>
          <a:lstStyle/>
          <a:p>
            <a:r>
              <a:rPr lang="en-IN" dirty="0" smtClean="0">
                <a:solidFill>
                  <a:schemeClr val="accent6">
                    <a:lumMod val="50000"/>
                  </a:schemeClr>
                </a:solidFill>
              </a:rPr>
              <a:t>Let us learn what R Type instructions are all about!!! Fun Ride!!!!</a:t>
            </a:r>
            <a:endParaRPr lang="en-IN" dirty="0">
              <a:solidFill>
                <a:schemeClr val="accent6">
                  <a:lumMod val="50000"/>
                </a:schemeClr>
              </a:solidFill>
            </a:endParaRPr>
          </a:p>
        </p:txBody>
      </p:sp>
      <p:sp>
        <p:nvSpPr>
          <p:cNvPr id="5" name="Rectangle 4"/>
          <p:cNvSpPr/>
          <p:nvPr/>
        </p:nvSpPr>
        <p:spPr>
          <a:xfrm>
            <a:off x="8086046" y="3469337"/>
            <a:ext cx="4175760" cy="1815882"/>
          </a:xfrm>
          <a:prstGeom prst="rect">
            <a:avLst/>
          </a:prstGeom>
        </p:spPr>
        <p:txBody>
          <a:bodyPr wrap="square">
            <a:spAutoFit/>
          </a:bodyPr>
          <a:lstStyle/>
          <a:p>
            <a:pPr marL="285750" indent="-285750">
              <a:buFont typeface="Arial" panose="020B0604020202020204" pitchFamily="34" charset="0"/>
              <a:buChar char="•"/>
            </a:pPr>
            <a:r>
              <a:rPr lang="en-US" sz="1400" b="1" dirty="0"/>
              <a:t>For R Type Instruction Remember the following stuff:</a:t>
            </a:r>
          </a:p>
          <a:p>
            <a:pPr marL="742950" lvl="1" indent="-285750">
              <a:buFont typeface="Arial" panose="020B0604020202020204" pitchFamily="34" charset="0"/>
              <a:buChar char="•"/>
            </a:pPr>
            <a:r>
              <a:rPr lang="en-US" sz="1400" b="1" dirty="0">
                <a:solidFill>
                  <a:srgbClr val="00B050"/>
                </a:solidFill>
              </a:rPr>
              <a:t>OPCODE IS ALWAYS 0. </a:t>
            </a:r>
          </a:p>
          <a:p>
            <a:pPr marL="742950" lvl="1" indent="-285750">
              <a:buFont typeface="Arial" panose="020B0604020202020204" pitchFamily="34" charset="0"/>
              <a:buChar char="•"/>
            </a:pPr>
            <a:r>
              <a:rPr lang="en-US" sz="1400" b="1" dirty="0">
                <a:solidFill>
                  <a:schemeClr val="accent2">
                    <a:lumMod val="50000"/>
                  </a:schemeClr>
                </a:solidFill>
              </a:rPr>
              <a:t>“add” and “sub” both are R type instructions. Opcode for both of them is 0. </a:t>
            </a:r>
          </a:p>
          <a:p>
            <a:pPr marL="742950" lvl="1" indent="-285750">
              <a:buFont typeface="Arial" panose="020B0604020202020204" pitchFamily="34" charset="0"/>
              <a:buChar char="•"/>
            </a:pPr>
            <a:r>
              <a:rPr lang="en-US" sz="1400" b="1" dirty="0">
                <a:solidFill>
                  <a:srgbClr val="0070C0"/>
                </a:solidFill>
              </a:rPr>
              <a:t>Compiler would differentiate the operations based on the function field (Operation code). </a:t>
            </a:r>
          </a:p>
        </p:txBody>
      </p:sp>
      <p:sp>
        <p:nvSpPr>
          <p:cNvPr id="3" name="Date Placeholder 2"/>
          <p:cNvSpPr>
            <a:spLocks noGrp="1"/>
          </p:cNvSpPr>
          <p:nvPr>
            <p:ph type="dt" sz="half" idx="10"/>
          </p:nvPr>
        </p:nvSpPr>
        <p:spPr/>
        <p:txBody>
          <a:bodyPr/>
          <a:lstStyle/>
          <a:p>
            <a:fld id="{AAAEB805-1805-47BC-B30A-D3DB34746EB0}" type="datetime1">
              <a:rPr lang="en-US" smtClean="0"/>
              <a:t>6/20/2018</a:t>
            </a:fld>
            <a:endParaRPr lang="en-US" dirty="0"/>
          </a:p>
        </p:txBody>
      </p:sp>
      <p:sp>
        <p:nvSpPr>
          <p:cNvPr id="6" name="Footer Placeholder 5"/>
          <p:cNvSpPr>
            <a:spLocks noGrp="1"/>
          </p:cNvSpPr>
          <p:nvPr>
            <p:ph type="ftr" sz="quarter" idx="11"/>
          </p:nvPr>
        </p:nvSpPr>
        <p:spPr/>
        <p:txBody>
          <a:bodyPr/>
          <a:lstStyle/>
          <a:p>
            <a:r>
              <a:rPr lang="en-IN" smtClean="0"/>
              <a:t>COA by Shriram K Vasudevan</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56</a:t>
            </a:fld>
            <a:endParaRPr lang="en-US" dirty="0"/>
          </a:p>
        </p:txBody>
      </p:sp>
      <p:pic>
        <p:nvPicPr>
          <p:cNvPr id="8" name="Picture 7"/>
          <p:cNvPicPr>
            <a:picLocks noChangeAspect="1"/>
          </p:cNvPicPr>
          <p:nvPr/>
        </p:nvPicPr>
        <p:blipFill>
          <a:blip r:embed="rId2"/>
          <a:stretch>
            <a:fillRect/>
          </a:stretch>
        </p:blipFill>
        <p:spPr>
          <a:xfrm>
            <a:off x="554413" y="1912559"/>
            <a:ext cx="7844483" cy="4540827"/>
          </a:xfrm>
          <a:prstGeom prst="rect">
            <a:avLst/>
          </a:prstGeom>
        </p:spPr>
      </p:pic>
    </p:spTree>
    <p:extLst>
      <p:ext uri="{BB962C8B-B14F-4D97-AF65-F5344CB8AC3E}">
        <p14:creationId xmlns:p14="http://schemas.microsoft.com/office/powerpoint/2010/main" val="42063186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440" y="0"/>
            <a:ext cx="9601200" cy="441506"/>
          </a:xfrm>
        </p:spPr>
        <p:txBody>
          <a:bodyPr>
            <a:normAutofit fontScale="90000"/>
          </a:bodyPr>
          <a:lstStyle/>
          <a:p>
            <a:r>
              <a:rPr lang="en-IN" dirty="0" smtClean="0"/>
              <a:t>Contd., </a:t>
            </a:r>
            <a:endParaRPr lang="en-IN" dirty="0"/>
          </a:p>
        </p:txBody>
      </p:sp>
      <p:sp>
        <p:nvSpPr>
          <p:cNvPr id="3" name="Content Placeholder 2"/>
          <p:cNvSpPr>
            <a:spLocks noGrp="1"/>
          </p:cNvSpPr>
          <p:nvPr>
            <p:ph idx="1"/>
          </p:nvPr>
        </p:nvSpPr>
        <p:spPr>
          <a:xfrm>
            <a:off x="2926080" y="89082"/>
            <a:ext cx="9601200" cy="3581400"/>
          </a:xfrm>
        </p:spPr>
        <p:txBody>
          <a:bodyPr/>
          <a:lstStyle/>
          <a:p>
            <a:r>
              <a:rPr lang="en-IN" dirty="0" smtClean="0"/>
              <a:t>A Simple Home Work!! (Not really folks) </a:t>
            </a:r>
            <a:endParaRPr lang="en-IN" dirty="0"/>
          </a:p>
        </p:txBody>
      </p:sp>
      <p:pic>
        <p:nvPicPr>
          <p:cNvPr id="4" name="Picture 3"/>
          <p:cNvPicPr>
            <a:picLocks noChangeAspect="1"/>
          </p:cNvPicPr>
          <p:nvPr/>
        </p:nvPicPr>
        <p:blipFill>
          <a:blip r:embed="rId3"/>
          <a:stretch>
            <a:fillRect/>
          </a:stretch>
        </p:blipFill>
        <p:spPr>
          <a:xfrm>
            <a:off x="8402320" y="0"/>
            <a:ext cx="3647758" cy="8299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125" y="745536"/>
            <a:ext cx="10316528" cy="6028056"/>
          </a:xfrm>
          <a:prstGeom prst="rect">
            <a:avLst/>
          </a:prstGeom>
        </p:spPr>
      </p:pic>
      <p:sp>
        <p:nvSpPr>
          <p:cNvPr id="6" name="Date Placeholder 5"/>
          <p:cNvSpPr>
            <a:spLocks noGrp="1"/>
          </p:cNvSpPr>
          <p:nvPr>
            <p:ph type="dt" sz="half" idx="10"/>
          </p:nvPr>
        </p:nvSpPr>
        <p:spPr/>
        <p:txBody>
          <a:bodyPr/>
          <a:lstStyle/>
          <a:p>
            <a:fld id="{4503E229-D558-43A8-AC01-04644D08EEAD}" type="datetime1">
              <a:rPr lang="en-US" smtClean="0"/>
              <a:t>6/20/2018</a:t>
            </a:fld>
            <a:endParaRPr lang="en-US" dirty="0"/>
          </a:p>
        </p:txBody>
      </p:sp>
      <p:sp>
        <p:nvSpPr>
          <p:cNvPr id="7" name="Footer Placeholder 6"/>
          <p:cNvSpPr>
            <a:spLocks noGrp="1"/>
          </p:cNvSpPr>
          <p:nvPr>
            <p:ph type="ftr" sz="quarter" idx="11"/>
          </p:nvPr>
        </p:nvSpPr>
        <p:spPr/>
        <p:txBody>
          <a:bodyPr/>
          <a:lstStyle/>
          <a:p>
            <a:r>
              <a:rPr lang="en-IN" smtClean="0"/>
              <a:t>COA by Shriram K Vasudevan</a:t>
            </a:r>
            <a:endParaRPr lang="en-US" dirty="0"/>
          </a:p>
        </p:txBody>
      </p:sp>
      <p:sp>
        <p:nvSpPr>
          <p:cNvPr id="8" name="Slide Number Placeholder 7"/>
          <p:cNvSpPr>
            <a:spLocks noGrp="1"/>
          </p:cNvSpPr>
          <p:nvPr>
            <p:ph type="sldNum" sz="quarter" idx="12"/>
          </p:nvPr>
        </p:nvSpPr>
        <p:spPr/>
        <p:txBody>
          <a:bodyPr/>
          <a:lstStyle/>
          <a:p>
            <a:fld id="{69E57DC2-970A-4B3E-BB1C-7A09969E49DF}" type="slidenum">
              <a:rPr lang="en-US" smtClean="0"/>
              <a:t>57</a:t>
            </a:fld>
            <a:endParaRPr lang="en-US" dirty="0"/>
          </a:p>
        </p:txBody>
      </p:sp>
    </p:spTree>
    <p:extLst>
      <p:ext uri="{BB962C8B-B14F-4D97-AF65-F5344CB8AC3E}">
        <p14:creationId xmlns:p14="http://schemas.microsoft.com/office/powerpoint/2010/main" val="344508389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Understand this as well…</a:t>
            </a:r>
            <a:endParaRPr lang="en-IN" dirty="0"/>
          </a:p>
        </p:txBody>
      </p:sp>
      <p:sp>
        <p:nvSpPr>
          <p:cNvPr id="3" name="Content Placeholder 2"/>
          <p:cNvSpPr>
            <a:spLocks noGrp="1"/>
          </p:cNvSpPr>
          <p:nvPr>
            <p:ph idx="1"/>
          </p:nvPr>
        </p:nvSpPr>
        <p:spPr>
          <a:xfrm>
            <a:off x="1818640" y="2397760"/>
            <a:ext cx="9601200" cy="2326640"/>
          </a:xfrm>
        </p:spPr>
        <p:txBody>
          <a:bodyPr>
            <a:normAutofit/>
          </a:bodyPr>
          <a:lstStyle/>
          <a:p>
            <a:r>
              <a:rPr lang="en-US" dirty="0" smtClean="0">
                <a:solidFill>
                  <a:srgbClr val="FF0000"/>
                </a:solidFill>
              </a:rPr>
              <a:t>Are </a:t>
            </a:r>
            <a:r>
              <a:rPr lang="en-US" dirty="0" smtClean="0">
                <a:solidFill>
                  <a:schemeClr val="accent6">
                    <a:lumMod val="50000"/>
                  </a:schemeClr>
                </a:solidFill>
              </a:rPr>
              <a:t>we and </a:t>
            </a:r>
            <a:r>
              <a:rPr lang="en-US" dirty="0" smtClean="0">
                <a:solidFill>
                  <a:srgbClr val="FF0000"/>
                </a:solidFill>
              </a:rPr>
              <a:t>computer the same when we look at a number? </a:t>
            </a:r>
          </a:p>
          <a:p>
            <a:pPr lvl="1"/>
            <a:r>
              <a:rPr lang="en-US" dirty="0" smtClean="0"/>
              <a:t>No, Not at all. We are unique! </a:t>
            </a:r>
            <a:endParaRPr lang="en-US" dirty="0"/>
          </a:p>
          <a:p>
            <a:r>
              <a:rPr lang="en-US" dirty="0" smtClean="0">
                <a:solidFill>
                  <a:srgbClr val="0070C0"/>
                </a:solidFill>
              </a:rPr>
              <a:t>Humans are capable of thinking everything as base 10 (Decimal). </a:t>
            </a:r>
          </a:p>
          <a:p>
            <a:r>
              <a:rPr lang="en-US" dirty="0" smtClean="0">
                <a:solidFill>
                  <a:srgbClr val="0070C0"/>
                </a:solidFill>
              </a:rPr>
              <a:t>Computers know only  binary (0s and 1s) </a:t>
            </a:r>
          </a:p>
          <a:p>
            <a:r>
              <a:rPr lang="en-US" dirty="0" smtClean="0">
                <a:solidFill>
                  <a:schemeClr val="accent6">
                    <a:lumMod val="50000"/>
                  </a:schemeClr>
                </a:solidFill>
              </a:rPr>
              <a:t>25 base 10  = = 11001 base 2. (16 8 4 2 1)</a:t>
            </a:r>
            <a:endParaRPr lang="en-IN" dirty="0">
              <a:solidFill>
                <a:schemeClr val="accent6">
                  <a:lumMod val="50000"/>
                </a:schemeClr>
              </a:solidFill>
            </a:endParaRPr>
          </a:p>
        </p:txBody>
      </p:sp>
      <p:sp>
        <p:nvSpPr>
          <p:cNvPr id="4" name="Rectangle 3"/>
          <p:cNvSpPr/>
          <p:nvPr/>
        </p:nvSpPr>
        <p:spPr>
          <a:xfrm>
            <a:off x="3571240" y="5198795"/>
            <a:ext cx="6096000" cy="646331"/>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r>
              <a:rPr lang="en-US" b="1" dirty="0">
                <a:solidFill>
                  <a:schemeClr val="accent6">
                    <a:lumMod val="50000"/>
                  </a:schemeClr>
                </a:solidFill>
              </a:rPr>
              <a:t>registers</a:t>
            </a:r>
            <a:r>
              <a:rPr lang="en-US" dirty="0">
                <a:solidFill>
                  <a:srgbClr val="FF0000"/>
                </a:solidFill>
              </a:rPr>
              <a:t> $s0 to $s7 map onto registers 16 to 23</a:t>
            </a:r>
            <a:r>
              <a:rPr lang="en-US" dirty="0"/>
              <a:t>, and </a:t>
            </a:r>
            <a:r>
              <a:rPr lang="en-US" b="1" dirty="0"/>
              <a:t>registers</a:t>
            </a:r>
            <a:r>
              <a:rPr lang="en-US" dirty="0"/>
              <a:t> </a:t>
            </a:r>
            <a:r>
              <a:rPr lang="en-US" dirty="0">
                <a:solidFill>
                  <a:srgbClr val="FF0000"/>
                </a:solidFill>
              </a:rPr>
              <a:t>$t0 to $t7 map onto registers 8 to 15. </a:t>
            </a:r>
          </a:p>
        </p:txBody>
      </p:sp>
      <p:sp>
        <p:nvSpPr>
          <p:cNvPr id="5" name="Date Placeholder 4"/>
          <p:cNvSpPr>
            <a:spLocks noGrp="1"/>
          </p:cNvSpPr>
          <p:nvPr>
            <p:ph type="dt" sz="half" idx="10"/>
          </p:nvPr>
        </p:nvSpPr>
        <p:spPr/>
        <p:txBody>
          <a:bodyPr/>
          <a:lstStyle/>
          <a:p>
            <a:fld id="{559C3553-5EAD-4968-820C-B802334FB162}" type="datetime1">
              <a:rPr lang="en-US" smtClean="0"/>
              <a:t>6/20/2018</a:t>
            </a:fld>
            <a:endParaRPr lang="en-US" dirty="0"/>
          </a:p>
        </p:txBody>
      </p:sp>
      <p:sp>
        <p:nvSpPr>
          <p:cNvPr id="6" name="Footer Placeholder 5"/>
          <p:cNvSpPr>
            <a:spLocks noGrp="1"/>
          </p:cNvSpPr>
          <p:nvPr>
            <p:ph type="ftr" sz="quarter" idx="11"/>
          </p:nvPr>
        </p:nvSpPr>
        <p:spPr/>
        <p:txBody>
          <a:bodyPr/>
          <a:lstStyle/>
          <a:p>
            <a:r>
              <a:rPr lang="en-IN" smtClean="0"/>
              <a:t>COA by Shriram K Vasudevan</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58</a:t>
            </a:fld>
            <a:endParaRPr lang="en-US" dirty="0"/>
          </a:p>
        </p:txBody>
      </p:sp>
    </p:spTree>
    <p:extLst>
      <p:ext uri="{BB962C8B-B14F-4D97-AF65-F5344CB8AC3E}">
        <p14:creationId xmlns:p14="http://schemas.microsoft.com/office/powerpoint/2010/main" val="32697211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Lets learn I Type Instructions (Once this is done, we are half done)</a:t>
            </a:r>
            <a:endParaRPr lang="en-IN" dirty="0"/>
          </a:p>
        </p:txBody>
      </p:sp>
      <p:pic>
        <p:nvPicPr>
          <p:cNvPr id="4" name="Content Placeholder 3"/>
          <p:cNvPicPr>
            <a:picLocks noGrp="1" noChangeAspect="1"/>
          </p:cNvPicPr>
          <p:nvPr>
            <p:ph idx="1"/>
          </p:nvPr>
        </p:nvPicPr>
        <p:blipFill>
          <a:blip r:embed="rId2"/>
          <a:stretch>
            <a:fillRect/>
          </a:stretch>
        </p:blipFill>
        <p:spPr>
          <a:xfrm>
            <a:off x="986103" y="2678512"/>
            <a:ext cx="6466155" cy="3355453"/>
          </a:xfrm>
          <a:prstGeom prst="rect">
            <a:avLst/>
          </a:prstGeom>
        </p:spPr>
      </p:pic>
      <p:sp>
        <p:nvSpPr>
          <p:cNvPr id="5" name="Rectangle 4"/>
          <p:cNvSpPr/>
          <p:nvPr/>
        </p:nvSpPr>
        <p:spPr>
          <a:xfrm>
            <a:off x="7650480" y="3063578"/>
            <a:ext cx="4399280" cy="2585323"/>
          </a:xfrm>
          <a:prstGeom prst="rect">
            <a:avLst/>
          </a:prstGeom>
        </p:spPr>
        <p:txBody>
          <a:bodyPr wrap="square">
            <a:spAutoFit/>
          </a:bodyPr>
          <a:lstStyle/>
          <a:p>
            <a:pPr marL="285750" indent="-285750">
              <a:buFont typeface="Arial" panose="020B0604020202020204" pitchFamily="34" charset="0"/>
              <a:buChar char="•"/>
            </a:pPr>
            <a:r>
              <a:rPr lang="en-IN" b="1" dirty="0">
                <a:solidFill>
                  <a:schemeClr val="accent6">
                    <a:lumMod val="50000"/>
                  </a:schemeClr>
                </a:solidFill>
              </a:rPr>
              <a:t>Load Word and Store Word are the two instructions to be referred under this category. </a:t>
            </a:r>
          </a:p>
          <a:p>
            <a:pPr marL="285750" indent="-285750">
              <a:buFont typeface="Arial" panose="020B0604020202020204" pitchFamily="34" charset="0"/>
              <a:buChar char="•"/>
            </a:pPr>
            <a:r>
              <a:rPr lang="en-IN" dirty="0" smtClean="0">
                <a:solidFill>
                  <a:srgbClr val="0070C0"/>
                </a:solidFill>
              </a:rPr>
              <a:t>Load </a:t>
            </a:r>
            <a:r>
              <a:rPr lang="en-IN" dirty="0">
                <a:solidFill>
                  <a:srgbClr val="0070C0"/>
                </a:solidFill>
              </a:rPr>
              <a:t>-&gt; Loads the data from the memory location specified to the register. </a:t>
            </a:r>
          </a:p>
          <a:p>
            <a:pPr marL="285750" indent="-285750">
              <a:buFont typeface="Arial" panose="020B0604020202020204" pitchFamily="34" charset="0"/>
              <a:buChar char="•"/>
            </a:pPr>
            <a:r>
              <a:rPr lang="en-IN" dirty="0">
                <a:solidFill>
                  <a:srgbClr val="0070C0"/>
                </a:solidFill>
              </a:rPr>
              <a:t>Store -&gt; Takes the value from the register and stores in the specified memory location. </a:t>
            </a:r>
          </a:p>
        </p:txBody>
      </p:sp>
      <p:sp>
        <p:nvSpPr>
          <p:cNvPr id="3" name="Date Placeholder 2"/>
          <p:cNvSpPr>
            <a:spLocks noGrp="1"/>
          </p:cNvSpPr>
          <p:nvPr>
            <p:ph type="dt" sz="half" idx="10"/>
          </p:nvPr>
        </p:nvSpPr>
        <p:spPr/>
        <p:txBody>
          <a:bodyPr/>
          <a:lstStyle/>
          <a:p>
            <a:fld id="{045D313C-70B2-4D79-8714-4B7C2910BDB0}" type="datetime1">
              <a:rPr lang="en-US" smtClean="0"/>
              <a:t>6/20/2018</a:t>
            </a:fld>
            <a:endParaRPr lang="en-US" dirty="0"/>
          </a:p>
        </p:txBody>
      </p:sp>
      <p:sp>
        <p:nvSpPr>
          <p:cNvPr id="6" name="Footer Placeholder 5"/>
          <p:cNvSpPr>
            <a:spLocks noGrp="1"/>
          </p:cNvSpPr>
          <p:nvPr>
            <p:ph type="ftr" sz="quarter" idx="11"/>
          </p:nvPr>
        </p:nvSpPr>
        <p:spPr/>
        <p:txBody>
          <a:bodyPr/>
          <a:lstStyle/>
          <a:p>
            <a:r>
              <a:rPr lang="en-IN" smtClean="0"/>
              <a:t>COA by Shriram K Vasudevan</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59</a:t>
            </a:fld>
            <a:endParaRPr lang="en-US" dirty="0"/>
          </a:p>
        </p:txBody>
      </p:sp>
    </p:spTree>
    <p:extLst>
      <p:ext uri="{BB962C8B-B14F-4D97-AF65-F5344CB8AC3E}">
        <p14:creationId xmlns:p14="http://schemas.microsoft.com/office/powerpoint/2010/main" val="40482593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Hence, we can conclude this way!</a:t>
            </a:r>
            <a:endParaRPr lang="en-IN" dirty="0"/>
          </a:p>
        </p:txBody>
      </p:sp>
      <p:pic>
        <p:nvPicPr>
          <p:cNvPr id="4" name="Picture 3"/>
          <p:cNvPicPr>
            <a:picLocks noChangeAspect="1"/>
          </p:cNvPicPr>
          <p:nvPr/>
        </p:nvPicPr>
        <p:blipFill>
          <a:blip r:embed="rId2"/>
          <a:stretch>
            <a:fillRect/>
          </a:stretch>
        </p:blipFill>
        <p:spPr>
          <a:xfrm>
            <a:off x="1630544" y="2278788"/>
            <a:ext cx="4705350" cy="3257550"/>
          </a:xfrm>
          <a:prstGeom prst="rect">
            <a:avLst/>
          </a:prstGeom>
        </p:spPr>
      </p:pic>
      <p:pic>
        <p:nvPicPr>
          <p:cNvPr id="5" name="Picture 4"/>
          <p:cNvPicPr>
            <a:picLocks noChangeAspect="1"/>
          </p:cNvPicPr>
          <p:nvPr/>
        </p:nvPicPr>
        <p:blipFill>
          <a:blip r:embed="rId3"/>
          <a:stretch>
            <a:fillRect/>
          </a:stretch>
        </p:blipFill>
        <p:spPr>
          <a:xfrm>
            <a:off x="6594838" y="1928676"/>
            <a:ext cx="5429250" cy="3714750"/>
          </a:xfrm>
          <a:prstGeom prst="rect">
            <a:avLst/>
          </a:prstGeom>
        </p:spPr>
      </p:pic>
      <p:sp>
        <p:nvSpPr>
          <p:cNvPr id="3" name="Date Placeholder 2"/>
          <p:cNvSpPr>
            <a:spLocks noGrp="1"/>
          </p:cNvSpPr>
          <p:nvPr>
            <p:ph type="dt" sz="half" idx="10"/>
          </p:nvPr>
        </p:nvSpPr>
        <p:spPr/>
        <p:txBody>
          <a:bodyPr/>
          <a:lstStyle/>
          <a:p>
            <a:fld id="{F79C4635-50CA-4AB9-A5EF-BF0CC5F2F4B9}" type="datetime1">
              <a:rPr lang="en-US" smtClean="0"/>
              <a:t>6/20/2018</a:t>
            </a:fld>
            <a:endParaRPr lang="en-US" dirty="0"/>
          </a:p>
        </p:txBody>
      </p:sp>
      <p:sp>
        <p:nvSpPr>
          <p:cNvPr id="6" name="Footer Placeholder 5"/>
          <p:cNvSpPr>
            <a:spLocks noGrp="1"/>
          </p:cNvSpPr>
          <p:nvPr>
            <p:ph type="ftr" sz="quarter" idx="11"/>
          </p:nvPr>
        </p:nvSpPr>
        <p:spPr/>
        <p:txBody>
          <a:bodyPr/>
          <a:lstStyle/>
          <a:p>
            <a:r>
              <a:rPr lang="en-IN" smtClean="0"/>
              <a:t>COA by Shriram K Vasudevan</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12714712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 instance:</a:t>
            </a:r>
            <a:endParaRPr lang="en-IN" dirty="0"/>
          </a:p>
        </p:txBody>
      </p:sp>
      <p:sp>
        <p:nvSpPr>
          <p:cNvPr id="3" name="Content Placeholder 2"/>
          <p:cNvSpPr>
            <a:spLocks noGrp="1"/>
          </p:cNvSpPr>
          <p:nvPr>
            <p:ph idx="1"/>
          </p:nvPr>
        </p:nvSpPr>
        <p:spPr>
          <a:xfrm>
            <a:off x="1239520" y="1428750"/>
            <a:ext cx="10281920" cy="4318000"/>
          </a:xfrm>
        </p:spPr>
        <p:txBody>
          <a:bodyPr/>
          <a:lstStyle/>
          <a:p>
            <a:pPr marL="285750" indent="-285750">
              <a:buFont typeface="Arial" panose="020B0604020202020204" pitchFamily="34" charset="0"/>
              <a:buChar char="•"/>
            </a:pPr>
            <a:r>
              <a:rPr lang="en-US" b="1" dirty="0" err="1" smtClean="0">
                <a:solidFill>
                  <a:schemeClr val="accent6">
                    <a:lumMod val="75000"/>
                  </a:schemeClr>
                </a:solidFill>
              </a:rPr>
              <a:t>lw</a:t>
            </a:r>
            <a:r>
              <a:rPr lang="en-US" b="1" dirty="0" smtClean="0">
                <a:solidFill>
                  <a:schemeClr val="accent6">
                    <a:lumMod val="75000"/>
                  </a:schemeClr>
                </a:solidFill>
              </a:rPr>
              <a:t> </a:t>
            </a:r>
            <a:r>
              <a:rPr lang="en-US" b="1" dirty="0">
                <a:solidFill>
                  <a:schemeClr val="accent6">
                    <a:lumMod val="75000"/>
                  </a:schemeClr>
                </a:solidFill>
              </a:rPr>
              <a:t>$to, 32 ($s1) </a:t>
            </a:r>
          </a:p>
          <a:p>
            <a:pPr marL="742950" lvl="1" indent="-285750">
              <a:buFont typeface="Arial" panose="020B0604020202020204" pitchFamily="34" charset="0"/>
              <a:buChar char="•"/>
            </a:pPr>
            <a:r>
              <a:rPr lang="en-US" b="1" dirty="0">
                <a:solidFill>
                  <a:schemeClr val="accent6">
                    <a:lumMod val="75000"/>
                  </a:schemeClr>
                </a:solidFill>
              </a:rPr>
              <a:t>32 is referred to be immediate value. </a:t>
            </a:r>
            <a:r>
              <a:rPr lang="en-US" dirty="0">
                <a:solidFill>
                  <a:schemeClr val="accent6">
                    <a:lumMod val="75000"/>
                  </a:schemeClr>
                </a:solidFill>
              </a:rPr>
              <a:t>(value being part of instruction is </a:t>
            </a:r>
            <a:r>
              <a:rPr lang="en-US" b="1" dirty="0">
                <a:solidFill>
                  <a:schemeClr val="accent6">
                    <a:lumMod val="75000"/>
                  </a:schemeClr>
                </a:solidFill>
              </a:rPr>
              <a:t>immediately enforced</a:t>
            </a:r>
            <a:r>
              <a:rPr lang="en-US" dirty="0">
                <a:solidFill>
                  <a:schemeClr val="accent6">
                    <a:lumMod val="75000"/>
                  </a:schemeClr>
                </a:solidFill>
              </a:rPr>
              <a:t>) </a:t>
            </a:r>
          </a:p>
          <a:p>
            <a:pPr marL="742950" lvl="1" indent="-285750">
              <a:buFont typeface="Arial" panose="020B0604020202020204" pitchFamily="34" charset="0"/>
              <a:buChar char="•"/>
            </a:pPr>
            <a:r>
              <a:rPr lang="en-US" b="1" dirty="0">
                <a:solidFill>
                  <a:schemeClr val="accent2">
                    <a:lumMod val="50000"/>
                  </a:schemeClr>
                </a:solidFill>
              </a:rPr>
              <a:t>Assuming $s1 has 500, 500 + 32 = 532 will be the address to look for data. Content of 532 will be retrieved and stored at $t0</a:t>
            </a:r>
          </a:p>
          <a:p>
            <a:endParaRPr lang="en-IN" dirty="0"/>
          </a:p>
        </p:txBody>
      </p:sp>
      <p:pic>
        <p:nvPicPr>
          <p:cNvPr id="4" name="Picture 3"/>
          <p:cNvPicPr>
            <a:picLocks noChangeAspect="1"/>
          </p:cNvPicPr>
          <p:nvPr/>
        </p:nvPicPr>
        <p:blipFill>
          <a:blip r:embed="rId2"/>
          <a:stretch>
            <a:fillRect/>
          </a:stretch>
        </p:blipFill>
        <p:spPr>
          <a:xfrm>
            <a:off x="2541571" y="3322320"/>
            <a:ext cx="8167069" cy="3289012"/>
          </a:xfrm>
          <a:prstGeom prst="rect">
            <a:avLst/>
          </a:prstGeom>
        </p:spPr>
      </p:pic>
      <p:pic>
        <p:nvPicPr>
          <p:cNvPr id="5" name="Picture 4"/>
          <p:cNvPicPr>
            <a:picLocks noChangeAspect="1"/>
          </p:cNvPicPr>
          <p:nvPr/>
        </p:nvPicPr>
        <p:blipFill>
          <a:blip r:embed="rId3"/>
          <a:stretch>
            <a:fillRect/>
          </a:stretch>
        </p:blipFill>
        <p:spPr>
          <a:xfrm>
            <a:off x="8540179" y="24312"/>
            <a:ext cx="3651821" cy="829128"/>
          </a:xfrm>
          <a:prstGeom prst="rect">
            <a:avLst/>
          </a:prstGeom>
        </p:spPr>
      </p:pic>
      <p:sp>
        <p:nvSpPr>
          <p:cNvPr id="6" name="Date Placeholder 5"/>
          <p:cNvSpPr>
            <a:spLocks noGrp="1"/>
          </p:cNvSpPr>
          <p:nvPr>
            <p:ph type="dt" sz="half" idx="10"/>
          </p:nvPr>
        </p:nvSpPr>
        <p:spPr/>
        <p:txBody>
          <a:bodyPr/>
          <a:lstStyle/>
          <a:p>
            <a:fld id="{6DDBFE65-B3A6-4C7C-BCBC-370D0C04689A}" type="datetime1">
              <a:rPr lang="en-US" smtClean="0"/>
              <a:t>6/20/2018</a:t>
            </a:fld>
            <a:endParaRPr lang="en-US" dirty="0"/>
          </a:p>
        </p:txBody>
      </p:sp>
      <p:sp>
        <p:nvSpPr>
          <p:cNvPr id="7" name="Footer Placeholder 6"/>
          <p:cNvSpPr>
            <a:spLocks noGrp="1"/>
          </p:cNvSpPr>
          <p:nvPr>
            <p:ph type="ftr" sz="quarter" idx="11"/>
          </p:nvPr>
        </p:nvSpPr>
        <p:spPr/>
        <p:txBody>
          <a:bodyPr/>
          <a:lstStyle/>
          <a:p>
            <a:r>
              <a:rPr lang="en-IN" smtClean="0"/>
              <a:t>COA by Shriram K Vasudevan</a:t>
            </a:r>
            <a:endParaRPr lang="en-US" dirty="0"/>
          </a:p>
        </p:txBody>
      </p:sp>
      <p:sp>
        <p:nvSpPr>
          <p:cNvPr id="8" name="Slide Number Placeholder 7"/>
          <p:cNvSpPr>
            <a:spLocks noGrp="1"/>
          </p:cNvSpPr>
          <p:nvPr>
            <p:ph type="sldNum" sz="quarter" idx="12"/>
          </p:nvPr>
        </p:nvSpPr>
        <p:spPr/>
        <p:txBody>
          <a:bodyPr/>
          <a:lstStyle/>
          <a:p>
            <a:fld id="{69E57DC2-970A-4B3E-BB1C-7A09969E49DF}" type="slidenum">
              <a:rPr lang="en-US" smtClean="0"/>
              <a:t>60</a:t>
            </a:fld>
            <a:endParaRPr lang="en-US" dirty="0"/>
          </a:p>
        </p:txBody>
      </p:sp>
    </p:spTree>
    <p:extLst>
      <p:ext uri="{BB962C8B-B14F-4D97-AF65-F5344CB8AC3E}">
        <p14:creationId xmlns:p14="http://schemas.microsoft.com/office/powerpoint/2010/main" val="10617353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Lets also know this…</a:t>
            </a:r>
            <a:br>
              <a:rPr lang="en-IN" dirty="0" smtClean="0"/>
            </a:br>
            <a:r>
              <a:rPr lang="en-IN" dirty="0" smtClean="0"/>
              <a:t>Why we need load and store? </a:t>
            </a:r>
            <a:endParaRPr lang="en-IN" dirty="0"/>
          </a:p>
        </p:txBody>
      </p:sp>
      <p:sp>
        <p:nvSpPr>
          <p:cNvPr id="3" name="Content Placeholder 2"/>
          <p:cNvSpPr>
            <a:spLocks noGrp="1"/>
          </p:cNvSpPr>
          <p:nvPr>
            <p:ph idx="1"/>
          </p:nvPr>
        </p:nvSpPr>
        <p:spPr/>
        <p:txBody>
          <a:bodyPr>
            <a:normAutofit fontScale="70000" lnSpcReduction="20000"/>
          </a:bodyPr>
          <a:lstStyle/>
          <a:p>
            <a:r>
              <a:rPr lang="en-US" dirty="0" smtClean="0">
                <a:solidFill>
                  <a:srgbClr val="FF0000"/>
                </a:solidFill>
              </a:rPr>
              <a:t>C or C P </a:t>
            </a:r>
            <a:r>
              <a:rPr lang="en-US" dirty="0" err="1" smtClean="0">
                <a:solidFill>
                  <a:srgbClr val="FF0000"/>
                </a:solidFill>
              </a:rPr>
              <a:t>P</a:t>
            </a:r>
            <a:r>
              <a:rPr lang="en-US" dirty="0" smtClean="0">
                <a:solidFill>
                  <a:srgbClr val="FF0000"/>
                </a:solidFill>
              </a:rPr>
              <a:t> for an instance support single data elements and complex data elements as well, which include array, structure and union.  </a:t>
            </a:r>
            <a:endParaRPr lang="en-US" dirty="0"/>
          </a:p>
          <a:p>
            <a:r>
              <a:rPr lang="en-US" dirty="0">
                <a:solidFill>
                  <a:srgbClr val="0070C0"/>
                </a:solidFill>
              </a:rPr>
              <a:t>How can a computer represent and access such large structures? (Worthy question right</a:t>
            </a:r>
            <a:r>
              <a:rPr lang="en-US" dirty="0" smtClean="0">
                <a:solidFill>
                  <a:srgbClr val="0070C0"/>
                </a:solidFill>
              </a:rPr>
              <a:t>??) From COA perspective? </a:t>
            </a:r>
          </a:p>
          <a:p>
            <a:pPr algn="just"/>
            <a:r>
              <a:rPr lang="en-US" dirty="0" smtClean="0"/>
              <a:t>There are limited registers only made available in the processor. </a:t>
            </a:r>
          </a:p>
          <a:p>
            <a:pPr lvl="1" algn="just"/>
            <a:r>
              <a:rPr lang="en-US" dirty="0" smtClean="0"/>
              <a:t>Hence, naturally, very limited information / data can be stored in the registers. </a:t>
            </a:r>
          </a:p>
          <a:p>
            <a:pPr lvl="1" algn="just"/>
            <a:r>
              <a:rPr lang="en-US" dirty="0" smtClean="0"/>
              <a:t>But, a computer may have to handle so much data. Hence</a:t>
            </a:r>
            <a:r>
              <a:rPr lang="en-US" dirty="0"/>
              <a:t>, data structures </a:t>
            </a:r>
            <a:r>
              <a:rPr lang="en-US" dirty="0">
                <a:solidFill>
                  <a:srgbClr val="0070C0"/>
                </a:solidFill>
              </a:rPr>
              <a:t>(arrays and structures) are kept in memory</a:t>
            </a:r>
            <a:r>
              <a:rPr lang="en-US" dirty="0"/>
              <a:t>.</a:t>
            </a:r>
          </a:p>
          <a:p>
            <a:pPr algn="just"/>
            <a:r>
              <a:rPr lang="en-US" b="1" dirty="0">
                <a:solidFill>
                  <a:srgbClr val="0070C0"/>
                </a:solidFill>
              </a:rPr>
              <a:t>Arithmetic operations occur only on registers in MIPS instructions; </a:t>
            </a:r>
          </a:p>
          <a:p>
            <a:pPr algn="just"/>
            <a:r>
              <a:rPr lang="en-US" dirty="0"/>
              <a:t>Thus, </a:t>
            </a:r>
            <a:r>
              <a:rPr lang="en-US" dirty="0">
                <a:solidFill>
                  <a:srgbClr val="00B050"/>
                </a:solidFill>
              </a:rPr>
              <a:t>MIPS must include instructions that transfer data between memory and registers</a:t>
            </a:r>
            <a:r>
              <a:rPr lang="en-US" dirty="0"/>
              <a:t>. </a:t>
            </a:r>
            <a:r>
              <a:rPr lang="en-US" dirty="0">
                <a:solidFill>
                  <a:srgbClr val="0070C0"/>
                </a:solidFill>
              </a:rPr>
              <a:t>Such instructions are called </a:t>
            </a:r>
            <a:r>
              <a:rPr lang="en-US" b="1" dirty="0">
                <a:solidFill>
                  <a:srgbClr val="0070C0"/>
                </a:solidFill>
              </a:rPr>
              <a:t>data transfer instructions</a:t>
            </a:r>
            <a:r>
              <a:rPr lang="en-US" dirty="0">
                <a:solidFill>
                  <a:srgbClr val="0070C0"/>
                </a:solidFill>
              </a:rPr>
              <a:t>. </a:t>
            </a:r>
          </a:p>
          <a:p>
            <a:pPr algn="just"/>
            <a:r>
              <a:rPr lang="en-US" dirty="0"/>
              <a:t>To access a word in memory, the instruction must supply the memory </a:t>
            </a:r>
            <a:r>
              <a:rPr lang="en-US" b="1" dirty="0"/>
              <a:t>address. </a:t>
            </a:r>
          </a:p>
          <a:p>
            <a:pPr algn="just"/>
            <a:r>
              <a:rPr lang="en-US" dirty="0" smtClean="0"/>
              <a:t>The </a:t>
            </a:r>
            <a:r>
              <a:rPr lang="en-US" dirty="0"/>
              <a:t>data transfer instruction that copies </a:t>
            </a:r>
            <a:r>
              <a:rPr lang="en-US" b="1" dirty="0">
                <a:solidFill>
                  <a:srgbClr val="00B0F0"/>
                </a:solidFill>
              </a:rPr>
              <a:t>data from memory to a register is traditionally called </a:t>
            </a:r>
            <a:r>
              <a:rPr lang="en-US" b="1" dirty="0" smtClean="0">
                <a:solidFill>
                  <a:srgbClr val="00B0F0"/>
                </a:solidFill>
              </a:rPr>
              <a:t>load</a:t>
            </a:r>
            <a:r>
              <a:rPr lang="en-US" dirty="0"/>
              <a:t> </a:t>
            </a:r>
            <a:r>
              <a:rPr lang="en-US" dirty="0" smtClean="0"/>
              <a:t>and vice-versa is referred as store. Hence, we need load and store. </a:t>
            </a:r>
            <a:endParaRPr lang="en-US" dirty="0"/>
          </a:p>
          <a:p>
            <a:pPr lvl="1" algn="just"/>
            <a:endParaRPr lang="en-US" dirty="0"/>
          </a:p>
          <a:p>
            <a:endParaRPr lang="en-US" dirty="0">
              <a:solidFill>
                <a:srgbClr val="0070C0"/>
              </a:solidFill>
            </a:endParaRPr>
          </a:p>
          <a:p>
            <a:endParaRPr lang="en-IN" dirty="0"/>
          </a:p>
        </p:txBody>
      </p:sp>
      <p:sp>
        <p:nvSpPr>
          <p:cNvPr id="4" name="Date Placeholder 3"/>
          <p:cNvSpPr>
            <a:spLocks noGrp="1"/>
          </p:cNvSpPr>
          <p:nvPr>
            <p:ph type="dt" sz="half" idx="10"/>
          </p:nvPr>
        </p:nvSpPr>
        <p:spPr/>
        <p:txBody>
          <a:bodyPr/>
          <a:lstStyle/>
          <a:p>
            <a:fld id="{053151A5-4CFB-4832-BB8A-B862B5CACB2C}"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61</a:t>
            </a:fld>
            <a:endParaRPr lang="en-US" dirty="0"/>
          </a:p>
        </p:txBody>
      </p:sp>
    </p:spTree>
    <p:extLst>
      <p:ext uri="{BB962C8B-B14F-4D97-AF65-F5344CB8AC3E}">
        <p14:creationId xmlns:p14="http://schemas.microsoft.com/office/powerpoint/2010/main" val="305295931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How much important is I TYPE Instruction (</a:t>
            </a:r>
            <a:r>
              <a:rPr lang="en-IN" dirty="0" err="1" smtClean="0"/>
              <a:t>addi</a:t>
            </a:r>
            <a:r>
              <a:rPr lang="en-IN" dirty="0" smtClean="0"/>
              <a:t>) </a:t>
            </a:r>
            <a:endParaRPr lang="en-IN" dirty="0"/>
          </a:p>
        </p:txBody>
      </p:sp>
      <p:sp>
        <p:nvSpPr>
          <p:cNvPr id="3" name="Content Placeholder 2"/>
          <p:cNvSpPr>
            <a:spLocks noGrp="1"/>
          </p:cNvSpPr>
          <p:nvPr>
            <p:ph idx="1"/>
          </p:nvPr>
        </p:nvSpPr>
        <p:spPr/>
        <p:txBody>
          <a:bodyPr/>
          <a:lstStyle/>
          <a:p>
            <a:r>
              <a:rPr lang="en-US" dirty="0"/>
              <a:t>Many times a program will use a constant in an operation—for example, </a:t>
            </a:r>
            <a:r>
              <a:rPr lang="en-US" b="1" dirty="0">
                <a:solidFill>
                  <a:srgbClr val="0070C0"/>
                </a:solidFill>
              </a:rPr>
              <a:t>incrementing an index to point to the next element of an </a:t>
            </a:r>
            <a:r>
              <a:rPr lang="en-US" b="1" dirty="0" smtClean="0">
                <a:solidFill>
                  <a:srgbClr val="0070C0"/>
                </a:solidFill>
              </a:rPr>
              <a:t>array. </a:t>
            </a:r>
          </a:p>
          <a:p>
            <a:r>
              <a:rPr lang="en-US" b="1" dirty="0" smtClean="0">
                <a:solidFill>
                  <a:srgbClr val="0070C0"/>
                </a:solidFill>
              </a:rPr>
              <a:t>An example is precise in this situation: </a:t>
            </a:r>
          </a:p>
          <a:p>
            <a:endParaRPr lang="en-US" b="1" dirty="0">
              <a:solidFill>
                <a:srgbClr val="0070C0"/>
              </a:solidFill>
            </a:endParaRPr>
          </a:p>
        </p:txBody>
      </p:sp>
      <p:pic>
        <p:nvPicPr>
          <p:cNvPr id="4" name="Picture 3"/>
          <p:cNvPicPr>
            <a:picLocks noChangeAspect="1"/>
          </p:cNvPicPr>
          <p:nvPr/>
        </p:nvPicPr>
        <p:blipFill>
          <a:blip r:embed="rId2"/>
          <a:stretch>
            <a:fillRect/>
          </a:stretch>
        </p:blipFill>
        <p:spPr>
          <a:xfrm>
            <a:off x="4389423" y="3598769"/>
            <a:ext cx="3818400" cy="2933600"/>
          </a:xfrm>
          <a:prstGeom prst="rect">
            <a:avLst/>
          </a:prstGeom>
        </p:spPr>
      </p:pic>
      <p:sp>
        <p:nvSpPr>
          <p:cNvPr id="5" name="Date Placeholder 4"/>
          <p:cNvSpPr>
            <a:spLocks noGrp="1"/>
          </p:cNvSpPr>
          <p:nvPr>
            <p:ph type="dt" sz="half" idx="10"/>
          </p:nvPr>
        </p:nvSpPr>
        <p:spPr/>
        <p:txBody>
          <a:bodyPr/>
          <a:lstStyle/>
          <a:p>
            <a:fld id="{FD6F2BEB-8651-4E49-8EDD-08B6C755627C}" type="datetime1">
              <a:rPr lang="en-US" smtClean="0"/>
              <a:t>6/20/2018</a:t>
            </a:fld>
            <a:endParaRPr lang="en-US" dirty="0"/>
          </a:p>
        </p:txBody>
      </p:sp>
      <p:sp>
        <p:nvSpPr>
          <p:cNvPr id="6" name="Footer Placeholder 5"/>
          <p:cNvSpPr>
            <a:spLocks noGrp="1"/>
          </p:cNvSpPr>
          <p:nvPr>
            <p:ph type="ftr" sz="quarter" idx="11"/>
          </p:nvPr>
        </p:nvSpPr>
        <p:spPr/>
        <p:txBody>
          <a:bodyPr/>
          <a:lstStyle/>
          <a:p>
            <a:r>
              <a:rPr lang="en-IN" smtClean="0"/>
              <a:t>COA by Shriram K Vasudevan</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62</a:t>
            </a:fld>
            <a:endParaRPr lang="en-US" dirty="0"/>
          </a:p>
        </p:txBody>
      </p:sp>
    </p:spTree>
    <p:extLst>
      <p:ext uri="{BB962C8B-B14F-4D97-AF65-F5344CB8AC3E}">
        <p14:creationId xmlns:p14="http://schemas.microsoft.com/office/powerpoint/2010/main" val="41708385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 </a:t>
            </a:r>
            <a:br>
              <a:rPr lang="en-US" dirty="0" smtClean="0"/>
            </a:br>
            <a:r>
              <a:rPr lang="en-US" dirty="0" smtClean="0"/>
              <a:t>An Example Again…</a:t>
            </a:r>
            <a:endParaRPr lang="en-US" dirty="0"/>
          </a:p>
        </p:txBody>
      </p:sp>
      <p:pic>
        <p:nvPicPr>
          <p:cNvPr id="7" name="Content Placeholder 6"/>
          <p:cNvPicPr>
            <a:picLocks noGrp="1" noChangeAspect="1"/>
          </p:cNvPicPr>
          <p:nvPr>
            <p:ph idx="1"/>
          </p:nvPr>
        </p:nvPicPr>
        <p:blipFill>
          <a:blip r:embed="rId2"/>
          <a:stretch>
            <a:fillRect/>
          </a:stretch>
        </p:blipFill>
        <p:spPr>
          <a:xfrm>
            <a:off x="1112520" y="2350122"/>
            <a:ext cx="10912522" cy="3535399"/>
          </a:xfrm>
          <a:prstGeom prst="rect">
            <a:avLst/>
          </a:prstGeom>
        </p:spPr>
      </p:pic>
      <p:sp>
        <p:nvSpPr>
          <p:cNvPr id="4" name="Date Placeholder 3"/>
          <p:cNvSpPr>
            <a:spLocks noGrp="1"/>
          </p:cNvSpPr>
          <p:nvPr>
            <p:ph type="dt" sz="half" idx="10"/>
          </p:nvPr>
        </p:nvSpPr>
        <p:spPr/>
        <p:txBody>
          <a:bodyPr/>
          <a:lstStyle/>
          <a:p>
            <a:fld id="{DAFCFCFE-EFEC-4B72-9D59-730967A216E7}" type="datetime1">
              <a:rPr lang="en-US" smtClean="0"/>
              <a:t>6/20/2018</a:t>
            </a:fld>
            <a:endParaRPr lang="en-US"/>
          </a:p>
        </p:txBody>
      </p:sp>
      <p:sp>
        <p:nvSpPr>
          <p:cNvPr id="5" name="Footer Placeholder 4"/>
          <p:cNvSpPr>
            <a:spLocks noGrp="1"/>
          </p:cNvSpPr>
          <p:nvPr>
            <p:ph type="ftr" sz="quarter" idx="11"/>
          </p:nvPr>
        </p:nvSpPr>
        <p:spPr/>
        <p:txBody>
          <a:bodyPr/>
          <a:lstStyle/>
          <a:p>
            <a:r>
              <a:rPr lang="en-IN" smtClean="0"/>
              <a:t>COA by Shriram K Vasudevan</a:t>
            </a:r>
            <a:endParaRPr lang="en-US"/>
          </a:p>
        </p:txBody>
      </p:sp>
      <p:sp>
        <p:nvSpPr>
          <p:cNvPr id="6" name="Slide Number Placeholder 5"/>
          <p:cNvSpPr>
            <a:spLocks noGrp="1"/>
          </p:cNvSpPr>
          <p:nvPr>
            <p:ph type="sldNum" sz="quarter" idx="12"/>
          </p:nvPr>
        </p:nvSpPr>
        <p:spPr/>
        <p:txBody>
          <a:bodyPr/>
          <a:lstStyle/>
          <a:p>
            <a:fld id="{4FB8292A-5AD3-4915-A842-1ED5CEC0F80B}" type="slidenum">
              <a:rPr lang="en-US" smtClean="0"/>
              <a:t>63</a:t>
            </a:fld>
            <a:endParaRPr lang="en-US"/>
          </a:p>
        </p:txBody>
      </p:sp>
    </p:spTree>
    <p:extLst>
      <p:ext uri="{BB962C8B-B14F-4D97-AF65-F5344CB8AC3E}">
        <p14:creationId xmlns:p14="http://schemas.microsoft.com/office/powerpoint/2010/main" val="500062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4A9CE7A-4C39-4800-8D09-8F356C33DFCE}" type="datetime1">
              <a:rPr lang="en-US" smtClean="0"/>
              <a:t>6/20/2018</a:t>
            </a:fld>
            <a:endParaRPr lang="en-US"/>
          </a:p>
        </p:txBody>
      </p:sp>
      <p:sp>
        <p:nvSpPr>
          <p:cNvPr id="5" name="Footer Placeholder 4"/>
          <p:cNvSpPr>
            <a:spLocks noGrp="1"/>
          </p:cNvSpPr>
          <p:nvPr>
            <p:ph type="ftr" sz="quarter" idx="11"/>
          </p:nvPr>
        </p:nvSpPr>
        <p:spPr/>
        <p:txBody>
          <a:bodyPr/>
          <a:lstStyle/>
          <a:p>
            <a:r>
              <a:rPr lang="en-IN" smtClean="0"/>
              <a:t>COA by Shriram K Vasudevan</a:t>
            </a:r>
            <a:endParaRPr lang="en-US"/>
          </a:p>
        </p:txBody>
      </p:sp>
      <p:sp>
        <p:nvSpPr>
          <p:cNvPr id="6" name="Slide Number Placeholder 5"/>
          <p:cNvSpPr>
            <a:spLocks noGrp="1"/>
          </p:cNvSpPr>
          <p:nvPr>
            <p:ph type="sldNum" sz="quarter" idx="12"/>
          </p:nvPr>
        </p:nvSpPr>
        <p:spPr/>
        <p:txBody>
          <a:bodyPr/>
          <a:lstStyle/>
          <a:p>
            <a:fld id="{4FB8292A-5AD3-4915-A842-1ED5CEC0F80B}" type="slidenum">
              <a:rPr lang="en-US" smtClean="0"/>
              <a:t>64</a:t>
            </a:fld>
            <a:endParaRPr lang="en-US"/>
          </a:p>
        </p:txBody>
      </p:sp>
      <p:pic>
        <p:nvPicPr>
          <p:cNvPr id="7" name="Content Placeholder 6"/>
          <p:cNvPicPr>
            <a:picLocks noGrp="1" noChangeAspect="1"/>
          </p:cNvPicPr>
          <p:nvPr>
            <p:ph idx="1"/>
          </p:nvPr>
        </p:nvPicPr>
        <p:blipFill>
          <a:blip r:embed="rId2"/>
          <a:stretch>
            <a:fillRect/>
          </a:stretch>
        </p:blipFill>
        <p:spPr>
          <a:xfrm>
            <a:off x="1612704" y="284657"/>
            <a:ext cx="8765051" cy="3027622"/>
          </a:xfrm>
          <a:prstGeom prst="rect">
            <a:avLst/>
          </a:prstGeom>
          <a:ln/>
        </p:spPr>
        <p:style>
          <a:lnRef idx="2">
            <a:schemeClr val="accent1"/>
          </a:lnRef>
          <a:fillRef idx="1">
            <a:schemeClr val="lt1"/>
          </a:fillRef>
          <a:effectRef idx="0">
            <a:schemeClr val="accent1"/>
          </a:effectRef>
          <a:fontRef idx="minor">
            <a:schemeClr val="dk1"/>
          </a:fontRef>
        </p:style>
      </p:pic>
      <p:pic>
        <p:nvPicPr>
          <p:cNvPr id="8" name="Picture 7"/>
          <p:cNvPicPr>
            <a:picLocks noChangeAspect="1"/>
          </p:cNvPicPr>
          <p:nvPr/>
        </p:nvPicPr>
        <p:blipFill>
          <a:blip r:embed="rId3"/>
          <a:stretch>
            <a:fillRect/>
          </a:stretch>
        </p:blipFill>
        <p:spPr>
          <a:xfrm>
            <a:off x="1612704" y="3458035"/>
            <a:ext cx="8474053" cy="2359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p:cNvSpPr txBox="1"/>
          <p:nvPr/>
        </p:nvSpPr>
        <p:spPr>
          <a:xfrm>
            <a:off x="2893564" y="5938298"/>
            <a:ext cx="1747324" cy="369332"/>
          </a:xfrm>
          <a:prstGeom prst="rect">
            <a:avLst/>
          </a:prstGeom>
          <a:noFill/>
        </p:spPr>
        <p:txBody>
          <a:bodyPr wrap="square" rtlCol="0">
            <a:spAutoFit/>
          </a:bodyPr>
          <a:lstStyle/>
          <a:p>
            <a:r>
              <a:rPr lang="en-US" dirty="0" smtClean="0"/>
              <a:t>8 * 4 = 32</a:t>
            </a:r>
            <a:endParaRPr lang="en-US" dirty="0"/>
          </a:p>
        </p:txBody>
      </p:sp>
      <p:pic>
        <p:nvPicPr>
          <p:cNvPr id="10" name="Picture 9"/>
          <p:cNvPicPr>
            <a:picLocks noChangeAspect="1"/>
          </p:cNvPicPr>
          <p:nvPr/>
        </p:nvPicPr>
        <p:blipFill>
          <a:blip r:embed="rId4"/>
          <a:stretch>
            <a:fillRect/>
          </a:stretch>
        </p:blipFill>
        <p:spPr>
          <a:xfrm>
            <a:off x="3231477" y="5477890"/>
            <a:ext cx="271379" cy="227608"/>
          </a:xfrm>
          <a:prstGeom prst="rect">
            <a:avLst/>
          </a:prstGeom>
        </p:spPr>
      </p:pic>
    </p:spTree>
    <p:extLst>
      <p:ext uri="{BB962C8B-B14F-4D97-AF65-F5344CB8AC3E}">
        <p14:creationId xmlns:p14="http://schemas.microsoft.com/office/powerpoint/2010/main" val="4081999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1436871" y="0"/>
            <a:ext cx="9194215" cy="1665450"/>
          </a:xfrm>
          <a:prstGeom prst="rect">
            <a:avLst/>
          </a:prstGeom>
        </p:spPr>
      </p:pic>
      <p:sp>
        <p:nvSpPr>
          <p:cNvPr id="4" name="Date Placeholder 3"/>
          <p:cNvSpPr>
            <a:spLocks noGrp="1"/>
          </p:cNvSpPr>
          <p:nvPr>
            <p:ph type="dt" sz="half" idx="10"/>
          </p:nvPr>
        </p:nvSpPr>
        <p:spPr/>
        <p:txBody>
          <a:bodyPr/>
          <a:lstStyle/>
          <a:p>
            <a:fld id="{167AF527-FAC5-424A-9BDB-0CB4F099EC6D}" type="datetime1">
              <a:rPr lang="en-US" smtClean="0"/>
              <a:t>6/20/2018</a:t>
            </a:fld>
            <a:endParaRPr lang="en-US"/>
          </a:p>
        </p:txBody>
      </p:sp>
      <p:sp>
        <p:nvSpPr>
          <p:cNvPr id="5" name="Footer Placeholder 4"/>
          <p:cNvSpPr>
            <a:spLocks noGrp="1"/>
          </p:cNvSpPr>
          <p:nvPr>
            <p:ph type="ftr" sz="quarter" idx="11"/>
          </p:nvPr>
        </p:nvSpPr>
        <p:spPr/>
        <p:txBody>
          <a:bodyPr/>
          <a:lstStyle/>
          <a:p>
            <a:r>
              <a:rPr lang="en-IN" smtClean="0"/>
              <a:t>COA by Shriram K Vasudevan</a:t>
            </a:r>
            <a:endParaRPr lang="en-US"/>
          </a:p>
        </p:txBody>
      </p:sp>
      <p:sp>
        <p:nvSpPr>
          <p:cNvPr id="6" name="Slide Number Placeholder 5"/>
          <p:cNvSpPr>
            <a:spLocks noGrp="1"/>
          </p:cNvSpPr>
          <p:nvPr>
            <p:ph type="sldNum" sz="quarter" idx="12"/>
          </p:nvPr>
        </p:nvSpPr>
        <p:spPr/>
        <p:txBody>
          <a:bodyPr/>
          <a:lstStyle/>
          <a:p>
            <a:fld id="{4FB8292A-5AD3-4915-A842-1ED5CEC0F80B}" type="slidenum">
              <a:rPr lang="en-US" smtClean="0"/>
              <a:t>65</a:t>
            </a:fld>
            <a:endParaRPr lang="en-US"/>
          </a:p>
        </p:txBody>
      </p:sp>
      <p:sp>
        <p:nvSpPr>
          <p:cNvPr id="8" name="Rectangle 7"/>
          <p:cNvSpPr/>
          <p:nvPr/>
        </p:nvSpPr>
        <p:spPr>
          <a:xfrm>
            <a:off x="786338" y="1918243"/>
            <a:ext cx="5247640" cy="2862322"/>
          </a:xfrm>
          <a:prstGeom prst="rect">
            <a:avLst/>
          </a:prstGeom>
        </p:spPr>
        <p:txBody>
          <a:bodyPr wrap="square">
            <a:spAutoFit/>
          </a:bodyPr>
          <a:lstStyle/>
          <a:p>
            <a:pPr marL="285750" indent="-285750">
              <a:buFont typeface="Arial" panose="020B0604020202020204" pitchFamily="34" charset="0"/>
              <a:buChar char="•"/>
            </a:pPr>
            <a:r>
              <a:rPr lang="en-US" dirty="0"/>
              <a:t>Although there is a single operation in the C statement, now two of the </a:t>
            </a:r>
            <a:r>
              <a:rPr lang="en-US" dirty="0" smtClean="0"/>
              <a:t>operands are </a:t>
            </a:r>
            <a:r>
              <a:rPr lang="en-US" dirty="0"/>
              <a:t>in memory, so we need even more MIPS instructions. </a:t>
            </a:r>
            <a:endParaRPr lang="en-US" dirty="0" smtClean="0"/>
          </a:p>
          <a:p>
            <a:pPr marL="285750" indent="-285750">
              <a:buFont typeface="Arial" panose="020B0604020202020204" pitchFamily="34" charset="0"/>
              <a:buChar char="•"/>
            </a:pPr>
            <a:r>
              <a:rPr lang="en-US" dirty="0" smtClean="0"/>
              <a:t>The </a:t>
            </a:r>
            <a:r>
              <a:rPr lang="en-US" dirty="0"/>
              <a:t>first </a:t>
            </a:r>
            <a:r>
              <a:rPr lang="en-US" dirty="0" smtClean="0"/>
              <a:t>two instructions </a:t>
            </a:r>
            <a:r>
              <a:rPr lang="en-US" dirty="0"/>
              <a:t>are the same as the prior example, except this time we use </a:t>
            </a:r>
            <a:r>
              <a:rPr lang="en-US" dirty="0" smtClean="0"/>
              <a:t>the proper </a:t>
            </a:r>
            <a:r>
              <a:rPr lang="en-US" dirty="0"/>
              <a:t>offset for byte addressing in the load word instruction to select A[8</a:t>
            </a:r>
            <a:r>
              <a:rPr lang="en-US" dirty="0" smtClean="0"/>
              <a:t>], and </a:t>
            </a:r>
            <a:r>
              <a:rPr lang="en-US" dirty="0"/>
              <a:t>the add instruction places the sum in $t0:</a:t>
            </a:r>
            <a:endParaRPr lang="en-US" dirty="0" smtClean="0"/>
          </a:p>
          <a:p>
            <a:pPr marL="285750" indent="-285750" algn="just">
              <a:buFont typeface="Arial" panose="020B0604020202020204" pitchFamily="34" charset="0"/>
              <a:buChar char="•"/>
            </a:pPr>
            <a:endParaRPr lang="en-US" dirty="0" smtClean="0"/>
          </a:p>
        </p:txBody>
      </p:sp>
      <p:pic>
        <p:nvPicPr>
          <p:cNvPr id="3" name="Picture 2"/>
          <p:cNvPicPr>
            <a:picLocks noChangeAspect="1"/>
          </p:cNvPicPr>
          <p:nvPr/>
        </p:nvPicPr>
        <p:blipFill>
          <a:blip r:embed="rId3"/>
          <a:stretch>
            <a:fillRect/>
          </a:stretch>
        </p:blipFill>
        <p:spPr>
          <a:xfrm>
            <a:off x="6229949" y="3922977"/>
            <a:ext cx="5888889" cy="1785520"/>
          </a:xfrm>
          <a:prstGeom prst="rect">
            <a:avLst/>
          </a:prstGeom>
          <a:ln>
            <a:noFill/>
          </a:ln>
          <a:effectLst>
            <a:outerShdw blurRad="292100" dist="139700" dir="2700000" algn="tl" rotWithShape="0">
              <a:srgbClr val="333333">
                <a:alpha val="65000"/>
              </a:srgbClr>
            </a:outerShdw>
          </a:effectLst>
        </p:spPr>
      </p:pic>
      <p:sp>
        <p:nvSpPr>
          <p:cNvPr id="2" name="Right Arrow 1"/>
          <p:cNvSpPr/>
          <p:nvPr/>
        </p:nvSpPr>
        <p:spPr>
          <a:xfrm>
            <a:off x="5056241" y="5299390"/>
            <a:ext cx="1173708" cy="4776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114670" y="4880612"/>
            <a:ext cx="1843585" cy="1200329"/>
          </a:xfrm>
          <a:prstGeom prst="rect">
            <a:avLst/>
          </a:prstGeom>
          <a:noFill/>
        </p:spPr>
        <p:txBody>
          <a:bodyPr wrap="square" rtlCol="0">
            <a:spAutoFit/>
          </a:bodyPr>
          <a:lstStyle/>
          <a:p>
            <a:r>
              <a:rPr lang="en-US" b="1" dirty="0" smtClean="0"/>
              <a:t>Write the equivalent binary for this.. Work out now. </a:t>
            </a:r>
            <a:endParaRPr lang="en-US" b="1" dirty="0"/>
          </a:p>
        </p:txBody>
      </p:sp>
    </p:spTree>
    <p:extLst>
      <p:ext uri="{BB962C8B-B14F-4D97-AF65-F5344CB8AC3E}">
        <p14:creationId xmlns:p14="http://schemas.microsoft.com/office/powerpoint/2010/main" val="4117339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 far.. So good. </a:t>
            </a:r>
            <a:endParaRPr lang="en-IN"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875" y="1647824"/>
            <a:ext cx="6187772" cy="4921402"/>
          </a:xfrm>
          <a:prstGeom prst="rect">
            <a:avLst/>
          </a:prstGeom>
        </p:spPr>
      </p:pic>
      <p:sp>
        <p:nvSpPr>
          <p:cNvPr id="9" name="TextBox 8"/>
          <p:cNvSpPr txBox="1"/>
          <p:nvPr/>
        </p:nvSpPr>
        <p:spPr>
          <a:xfrm>
            <a:off x="7715250" y="2457449"/>
            <a:ext cx="4286250" cy="3139321"/>
          </a:xfrm>
          <a:prstGeom prst="rect">
            <a:avLst/>
          </a:prstGeom>
          <a:noFill/>
        </p:spPr>
        <p:txBody>
          <a:bodyPr wrap="square" rtlCol="0">
            <a:spAutoFit/>
          </a:bodyPr>
          <a:lstStyle/>
          <a:p>
            <a:pPr marL="285750" indent="-285750" algn="just">
              <a:buFont typeface="Arial" panose="020B0604020202020204" pitchFamily="34" charset="0"/>
              <a:buChar char="•"/>
            </a:pPr>
            <a:r>
              <a:rPr lang="en-IN" dirty="0" smtClean="0">
                <a:solidFill>
                  <a:srgbClr val="FF0000"/>
                </a:solidFill>
              </a:rPr>
              <a:t>Add, Sub and </a:t>
            </a:r>
            <a:r>
              <a:rPr lang="en-IN" dirty="0" err="1" smtClean="0">
                <a:solidFill>
                  <a:srgbClr val="FF0000"/>
                </a:solidFill>
              </a:rPr>
              <a:t>Addi</a:t>
            </a:r>
            <a:r>
              <a:rPr lang="en-IN" dirty="0" smtClean="0">
                <a:solidFill>
                  <a:srgbClr val="FF0000"/>
                </a:solidFill>
              </a:rPr>
              <a:t> are arithmetic.</a:t>
            </a:r>
          </a:p>
          <a:p>
            <a:pPr marL="285750" indent="-285750" algn="just">
              <a:buFont typeface="Arial" panose="020B0604020202020204" pitchFamily="34" charset="0"/>
              <a:buChar char="•"/>
            </a:pPr>
            <a:r>
              <a:rPr lang="en-IN" dirty="0" smtClean="0">
                <a:solidFill>
                  <a:srgbClr val="7030A0"/>
                </a:solidFill>
              </a:rPr>
              <a:t>LW and SW are Data transfer Instructions. </a:t>
            </a:r>
          </a:p>
          <a:p>
            <a:pPr marL="285750" indent="-285750" algn="just">
              <a:buFont typeface="Arial" panose="020B0604020202020204" pitchFamily="34" charset="0"/>
              <a:buChar char="•"/>
            </a:pPr>
            <a:r>
              <a:rPr lang="en-IN" dirty="0" smtClean="0">
                <a:solidFill>
                  <a:srgbClr val="C00000"/>
                </a:solidFill>
              </a:rPr>
              <a:t>For add, sub = R Type = Data in registers. </a:t>
            </a:r>
          </a:p>
          <a:p>
            <a:pPr marL="285750" indent="-285750" algn="just">
              <a:buFont typeface="Arial" panose="020B0604020202020204" pitchFamily="34" charset="0"/>
              <a:buChar char="•"/>
            </a:pPr>
            <a:r>
              <a:rPr lang="en-IN" dirty="0" smtClean="0">
                <a:solidFill>
                  <a:schemeClr val="accent3">
                    <a:lumMod val="50000"/>
                  </a:schemeClr>
                </a:solidFill>
              </a:rPr>
              <a:t>For </a:t>
            </a:r>
            <a:r>
              <a:rPr lang="en-IN" dirty="0" err="1" smtClean="0">
                <a:solidFill>
                  <a:schemeClr val="accent3">
                    <a:lumMod val="50000"/>
                  </a:schemeClr>
                </a:solidFill>
              </a:rPr>
              <a:t>Addi</a:t>
            </a:r>
            <a:r>
              <a:rPr lang="en-IN" dirty="0" smtClean="0">
                <a:solidFill>
                  <a:schemeClr val="accent3">
                    <a:lumMod val="50000"/>
                  </a:schemeClr>
                </a:solidFill>
              </a:rPr>
              <a:t> = Constant addition, to save time. </a:t>
            </a:r>
          </a:p>
          <a:p>
            <a:pPr marL="285750" indent="-285750" algn="just">
              <a:buFont typeface="Arial" panose="020B0604020202020204" pitchFamily="34" charset="0"/>
              <a:buChar char="•"/>
            </a:pPr>
            <a:r>
              <a:rPr lang="en-IN" dirty="0" smtClean="0">
                <a:solidFill>
                  <a:schemeClr val="accent6">
                    <a:lumMod val="75000"/>
                  </a:schemeClr>
                </a:solidFill>
              </a:rPr>
              <a:t>For Load = Data moved to register from memory </a:t>
            </a:r>
          </a:p>
          <a:p>
            <a:pPr marL="285750" indent="-285750" algn="just">
              <a:buFont typeface="Arial" panose="020B0604020202020204" pitchFamily="34" charset="0"/>
              <a:buChar char="•"/>
            </a:pPr>
            <a:r>
              <a:rPr lang="en-IN" dirty="0" smtClean="0">
                <a:solidFill>
                  <a:schemeClr val="accent6">
                    <a:lumMod val="75000"/>
                  </a:schemeClr>
                </a:solidFill>
              </a:rPr>
              <a:t>For Store = Data moved to memory from register. </a:t>
            </a:r>
            <a:endParaRPr lang="en-IN" dirty="0">
              <a:solidFill>
                <a:schemeClr val="accent6">
                  <a:lumMod val="75000"/>
                </a:schemeClr>
              </a:solidFill>
            </a:endParaRPr>
          </a:p>
        </p:txBody>
      </p:sp>
      <p:sp>
        <p:nvSpPr>
          <p:cNvPr id="3" name="Date Placeholder 2"/>
          <p:cNvSpPr>
            <a:spLocks noGrp="1"/>
          </p:cNvSpPr>
          <p:nvPr>
            <p:ph type="dt" sz="half" idx="10"/>
          </p:nvPr>
        </p:nvSpPr>
        <p:spPr/>
        <p:txBody>
          <a:bodyPr/>
          <a:lstStyle/>
          <a:p>
            <a:fld id="{BA52714B-227D-4795-A1DB-F5B9BBE2495E}" type="datetime1">
              <a:rPr lang="en-US" smtClean="0"/>
              <a:t>6/20/2018</a:t>
            </a:fld>
            <a:endParaRPr lang="en-US" dirty="0"/>
          </a:p>
        </p:txBody>
      </p:sp>
      <p:sp>
        <p:nvSpPr>
          <p:cNvPr id="4" name="Footer Placeholder 3"/>
          <p:cNvSpPr>
            <a:spLocks noGrp="1"/>
          </p:cNvSpPr>
          <p:nvPr>
            <p:ph type="ftr" sz="quarter" idx="11"/>
          </p:nvPr>
        </p:nvSpPr>
        <p:spPr/>
        <p:txBody>
          <a:bodyPr/>
          <a:lstStyle/>
          <a:p>
            <a:r>
              <a:rPr lang="en-IN" smtClean="0"/>
              <a:t>COA by Shriram K Vasudevan</a:t>
            </a:r>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66</a:t>
            </a:fld>
            <a:endParaRPr lang="en-US" dirty="0"/>
          </a:p>
        </p:txBody>
      </p:sp>
    </p:spTree>
    <p:extLst>
      <p:ext uri="{BB962C8B-B14F-4D97-AF65-F5344CB8AC3E}">
        <p14:creationId xmlns:p14="http://schemas.microsoft.com/office/powerpoint/2010/main" val="6380647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smtClean="0"/>
              <a:t>DESIGN RULES – part 2</a:t>
            </a:r>
            <a:endParaRPr lang="en-IN" dirty="0"/>
          </a:p>
        </p:txBody>
      </p:sp>
      <p:sp>
        <p:nvSpPr>
          <p:cNvPr id="5" name="Subtitle 4"/>
          <p:cNvSpPr>
            <a:spLocks noGrp="1"/>
          </p:cNvSpPr>
          <p:nvPr>
            <p:ph type="subTitle" idx="1"/>
          </p:nvPr>
        </p:nvSpPr>
        <p:spPr/>
        <p:txBody>
          <a:bodyPr/>
          <a:lstStyle/>
          <a:p>
            <a:r>
              <a:rPr lang="en-IN" dirty="0" smtClean="0"/>
              <a:t>Shriram K Vasudevan</a:t>
            </a:r>
          </a:p>
          <a:p>
            <a:r>
              <a:rPr lang="en-IN" dirty="0" smtClean="0"/>
              <a:t>Session </a:t>
            </a:r>
            <a:r>
              <a:rPr lang="en-IN" dirty="0"/>
              <a:t>7</a:t>
            </a:r>
          </a:p>
        </p:txBody>
      </p:sp>
      <p:sp>
        <p:nvSpPr>
          <p:cNvPr id="2" name="Date Placeholder 1"/>
          <p:cNvSpPr>
            <a:spLocks noGrp="1"/>
          </p:cNvSpPr>
          <p:nvPr>
            <p:ph type="dt" sz="half" idx="10"/>
          </p:nvPr>
        </p:nvSpPr>
        <p:spPr/>
        <p:txBody>
          <a:bodyPr/>
          <a:lstStyle/>
          <a:p>
            <a:fld id="{256C58DC-2BEA-4B68-B70D-82C632BFC43D}" type="datetime1">
              <a:rPr lang="en-US" smtClean="0"/>
              <a:t>6/20/2018</a:t>
            </a:fld>
            <a:endParaRPr lang="en-US" dirty="0"/>
          </a:p>
        </p:txBody>
      </p:sp>
      <p:sp>
        <p:nvSpPr>
          <p:cNvPr id="3" name="Footer Placeholder 2"/>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67</a:t>
            </a:fld>
            <a:endParaRPr lang="en-US" dirty="0"/>
          </a:p>
        </p:txBody>
      </p:sp>
    </p:spTree>
    <p:extLst>
      <p:ext uri="{BB962C8B-B14F-4D97-AF65-F5344CB8AC3E}">
        <p14:creationId xmlns:p14="http://schemas.microsoft.com/office/powerpoint/2010/main" val="40027454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723900"/>
            <a:ext cx="9601200" cy="1485900"/>
          </a:xfrm>
        </p:spPr>
        <p:txBody>
          <a:bodyPr/>
          <a:lstStyle/>
          <a:p>
            <a:r>
              <a:rPr lang="en-IN" dirty="0" smtClean="0"/>
              <a:t>Rule : 3 </a:t>
            </a:r>
            <a:br>
              <a:rPr lang="en-IN" dirty="0" smtClean="0"/>
            </a:br>
            <a:r>
              <a:rPr lang="en-US" dirty="0"/>
              <a:t>Make the common case fast.</a:t>
            </a:r>
            <a:endParaRPr lang="en-IN" dirty="0"/>
          </a:p>
        </p:txBody>
      </p:sp>
      <p:sp>
        <p:nvSpPr>
          <p:cNvPr id="3" name="Content Placeholder 2"/>
          <p:cNvSpPr>
            <a:spLocks noGrp="1"/>
          </p:cNvSpPr>
          <p:nvPr>
            <p:ph idx="1"/>
          </p:nvPr>
        </p:nvSpPr>
        <p:spPr>
          <a:xfrm>
            <a:off x="1371600" y="2105025"/>
            <a:ext cx="9601200" cy="3581400"/>
          </a:xfrm>
        </p:spPr>
        <p:txBody>
          <a:bodyPr/>
          <a:lstStyle/>
          <a:p>
            <a:r>
              <a:rPr lang="en-US" dirty="0" smtClean="0"/>
              <a:t>We can never avoid constants in the instructions. </a:t>
            </a:r>
          </a:p>
          <a:p>
            <a:r>
              <a:rPr lang="en-US" dirty="0" smtClean="0"/>
              <a:t>Particularly, when it comes to arithmetic instructions, constants remain inevitable. </a:t>
            </a:r>
          </a:p>
          <a:p>
            <a:r>
              <a:rPr lang="en-US" dirty="0" smtClean="0"/>
              <a:t>Hence, use it as we used with Immediate Instructions as it would certainly be faster than if is getting loaded from memory. </a:t>
            </a:r>
            <a:endParaRPr lang="en-IN" dirty="0"/>
          </a:p>
        </p:txBody>
      </p:sp>
      <p:pic>
        <p:nvPicPr>
          <p:cNvPr id="4" name="Picture 3"/>
          <p:cNvPicPr>
            <a:picLocks noChangeAspect="1"/>
          </p:cNvPicPr>
          <p:nvPr/>
        </p:nvPicPr>
        <p:blipFill>
          <a:blip r:embed="rId2"/>
          <a:stretch>
            <a:fillRect/>
          </a:stretch>
        </p:blipFill>
        <p:spPr>
          <a:xfrm>
            <a:off x="4263000" y="3752950"/>
            <a:ext cx="3818400" cy="2933600"/>
          </a:xfrm>
          <a:prstGeom prst="rect">
            <a:avLst/>
          </a:prstGeom>
        </p:spPr>
      </p:pic>
      <p:sp>
        <p:nvSpPr>
          <p:cNvPr id="5" name="Date Placeholder 4"/>
          <p:cNvSpPr>
            <a:spLocks noGrp="1"/>
          </p:cNvSpPr>
          <p:nvPr>
            <p:ph type="dt" sz="half" idx="10"/>
          </p:nvPr>
        </p:nvSpPr>
        <p:spPr/>
        <p:txBody>
          <a:bodyPr/>
          <a:lstStyle/>
          <a:p>
            <a:fld id="{027EC80F-5EB7-489C-AF5B-E134F9F65460}" type="datetime1">
              <a:rPr lang="en-US" smtClean="0"/>
              <a:t>6/20/2018</a:t>
            </a:fld>
            <a:endParaRPr lang="en-US" dirty="0"/>
          </a:p>
        </p:txBody>
      </p:sp>
      <p:sp>
        <p:nvSpPr>
          <p:cNvPr id="6" name="Footer Placeholder 5"/>
          <p:cNvSpPr>
            <a:spLocks noGrp="1"/>
          </p:cNvSpPr>
          <p:nvPr>
            <p:ph type="ftr" sz="quarter" idx="11"/>
          </p:nvPr>
        </p:nvSpPr>
        <p:spPr/>
        <p:txBody>
          <a:bodyPr/>
          <a:lstStyle/>
          <a:p>
            <a:r>
              <a:rPr lang="en-IN" smtClean="0"/>
              <a:t>COA by Shriram K Vasudevan</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68</a:t>
            </a:fld>
            <a:endParaRPr lang="en-US" dirty="0"/>
          </a:p>
        </p:txBody>
      </p:sp>
    </p:spTree>
    <p:extLst>
      <p:ext uri="{BB962C8B-B14F-4D97-AF65-F5344CB8AC3E}">
        <p14:creationId xmlns:p14="http://schemas.microsoft.com/office/powerpoint/2010/main" val="16944292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Remember this – This is for good!</a:t>
            </a:r>
            <a:endParaRPr lang="en-IN" dirty="0"/>
          </a:p>
        </p:txBody>
      </p:sp>
      <p:sp>
        <p:nvSpPr>
          <p:cNvPr id="5" name="Content Placeholder 4"/>
          <p:cNvSpPr>
            <a:spLocks noGrp="1"/>
          </p:cNvSpPr>
          <p:nvPr>
            <p:ph sz="half" idx="2"/>
          </p:nvPr>
        </p:nvSpPr>
        <p:spPr/>
        <p:txBody>
          <a:bodyPr/>
          <a:lstStyle/>
          <a:p>
            <a:pPr algn="just"/>
            <a:r>
              <a:rPr lang="en-US" dirty="0"/>
              <a:t>The observation made in 1965 by Gordon </a:t>
            </a:r>
            <a:r>
              <a:rPr lang="en-US" b="1" dirty="0"/>
              <a:t>Moore</a:t>
            </a:r>
            <a:r>
              <a:rPr lang="en-US" dirty="0"/>
              <a:t>, co-founder of Intel, that the number of transistors per square inch on integrated circuits had doubled every year since the integrated circuit was invented. </a:t>
            </a:r>
            <a:r>
              <a:rPr lang="en-US" b="1" dirty="0"/>
              <a:t>Moore</a:t>
            </a:r>
            <a:r>
              <a:rPr lang="en-US" dirty="0"/>
              <a:t> predicted that this trend would continue for the foreseeable future</a:t>
            </a:r>
            <a:r>
              <a:rPr lang="en-US" dirty="0" smtClean="0"/>
              <a:t>.</a:t>
            </a:r>
          </a:p>
          <a:p>
            <a:pPr algn="just"/>
            <a:r>
              <a:rPr lang="en-US" dirty="0" smtClean="0"/>
              <a:t>MOORE’s law is simply superb! You can’t ignore!</a:t>
            </a:r>
            <a:endParaRPr lang="en-US" dirty="0"/>
          </a:p>
          <a:p>
            <a:endParaRPr lang="en-IN" dirty="0"/>
          </a:p>
        </p:txBody>
      </p:sp>
      <p:pic>
        <p:nvPicPr>
          <p:cNvPr id="6" name="Content Placeholder 5"/>
          <p:cNvPicPr>
            <a:picLocks noGrp="1" noChangeAspect="1"/>
          </p:cNvPicPr>
          <p:nvPr>
            <p:ph sz="half" idx="1"/>
          </p:nvPr>
        </p:nvPicPr>
        <p:blipFill>
          <a:blip r:embed="rId2"/>
          <a:stretch>
            <a:fillRect/>
          </a:stretch>
        </p:blipFill>
        <p:spPr>
          <a:xfrm>
            <a:off x="750264" y="1725844"/>
            <a:ext cx="5670364" cy="4701709"/>
          </a:xfrm>
          <a:prstGeom prst="rect">
            <a:avLst/>
          </a:prstGeom>
          <a:ln>
            <a:noFill/>
          </a:ln>
          <a:effectLst>
            <a:softEdge rad="112500"/>
          </a:effectLst>
        </p:spPr>
      </p:pic>
      <p:sp>
        <p:nvSpPr>
          <p:cNvPr id="3" name="Date Placeholder 2"/>
          <p:cNvSpPr>
            <a:spLocks noGrp="1"/>
          </p:cNvSpPr>
          <p:nvPr>
            <p:ph type="dt" sz="half" idx="10"/>
          </p:nvPr>
        </p:nvSpPr>
        <p:spPr/>
        <p:txBody>
          <a:bodyPr/>
          <a:lstStyle/>
          <a:p>
            <a:fld id="{AFC0663A-38F8-4BFB-A980-90E02B75B849}" type="datetime1">
              <a:rPr lang="en-US" smtClean="0"/>
              <a:t>6/20/2018</a:t>
            </a:fld>
            <a:endParaRPr lang="en-US" dirty="0"/>
          </a:p>
        </p:txBody>
      </p:sp>
      <p:sp>
        <p:nvSpPr>
          <p:cNvPr id="4" name="Footer Placeholder 3"/>
          <p:cNvSpPr>
            <a:spLocks noGrp="1"/>
          </p:cNvSpPr>
          <p:nvPr>
            <p:ph type="ftr" sz="quarter" idx="11"/>
          </p:nvPr>
        </p:nvSpPr>
        <p:spPr/>
        <p:txBody>
          <a:bodyPr/>
          <a:lstStyle/>
          <a:p>
            <a:r>
              <a:rPr lang="en-IN" smtClean="0"/>
              <a:t>COA by Shriram K Vasudevan</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69</a:t>
            </a:fld>
            <a:endParaRPr lang="en-US" dirty="0"/>
          </a:p>
        </p:txBody>
      </p:sp>
    </p:spTree>
    <p:extLst>
      <p:ext uri="{BB962C8B-B14F-4D97-AF65-F5344CB8AC3E}">
        <p14:creationId xmlns:p14="http://schemas.microsoft.com/office/powerpoint/2010/main" val="31118888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sz="6600" dirty="0" smtClean="0"/>
              <a:t>Computer organization and architecture</a:t>
            </a:r>
            <a:endParaRPr lang="en-IN" sz="6600" dirty="0"/>
          </a:p>
        </p:txBody>
      </p:sp>
      <p:sp>
        <p:nvSpPr>
          <p:cNvPr id="3" name="Subtitle 2"/>
          <p:cNvSpPr>
            <a:spLocks noGrp="1"/>
          </p:cNvSpPr>
          <p:nvPr>
            <p:ph type="subTitle" idx="1"/>
          </p:nvPr>
        </p:nvSpPr>
        <p:spPr/>
        <p:txBody>
          <a:bodyPr/>
          <a:lstStyle/>
          <a:p>
            <a:r>
              <a:rPr lang="en-IN" b="1" dirty="0" smtClean="0"/>
              <a:t>Shriram K Vasudevan </a:t>
            </a:r>
          </a:p>
          <a:p>
            <a:r>
              <a:rPr lang="en-IN" b="1" dirty="0" smtClean="0"/>
              <a:t>Session – 2</a:t>
            </a:r>
            <a:endParaRPr lang="en-IN" b="1" dirty="0"/>
          </a:p>
        </p:txBody>
      </p:sp>
      <p:sp>
        <p:nvSpPr>
          <p:cNvPr id="4" name="Date Placeholder 3"/>
          <p:cNvSpPr>
            <a:spLocks noGrp="1"/>
          </p:cNvSpPr>
          <p:nvPr>
            <p:ph type="dt" sz="half" idx="10"/>
          </p:nvPr>
        </p:nvSpPr>
        <p:spPr/>
        <p:txBody>
          <a:bodyPr/>
          <a:lstStyle/>
          <a:p>
            <a:fld id="{1F6090F6-FFD7-4905-99DB-89164271A00B}"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7</a:t>
            </a:fld>
            <a:endParaRPr lang="en-US" dirty="0"/>
          </a:p>
        </p:txBody>
      </p:sp>
    </p:spTree>
    <p:extLst>
      <p:ext uri="{BB962C8B-B14F-4D97-AF65-F5344CB8AC3E}">
        <p14:creationId xmlns:p14="http://schemas.microsoft.com/office/powerpoint/2010/main" val="386227428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IN" dirty="0" smtClean="0"/>
              <a:t>Rule : 4 </a:t>
            </a:r>
            <a:br>
              <a:rPr lang="en-IN" dirty="0" smtClean="0"/>
            </a:br>
            <a:r>
              <a:rPr lang="en-IN" dirty="0" smtClean="0"/>
              <a:t>We have to accept some compromises to get good design in place. </a:t>
            </a:r>
            <a:endParaRPr lang="en-IN" dirty="0"/>
          </a:p>
        </p:txBody>
      </p:sp>
      <p:sp>
        <p:nvSpPr>
          <p:cNvPr id="10" name="Content Placeholder 9"/>
          <p:cNvSpPr>
            <a:spLocks noGrp="1"/>
          </p:cNvSpPr>
          <p:nvPr>
            <p:ph idx="1"/>
          </p:nvPr>
        </p:nvSpPr>
        <p:spPr>
          <a:xfrm>
            <a:off x="1371600" y="2638425"/>
            <a:ext cx="9601200" cy="3581400"/>
          </a:xfrm>
        </p:spPr>
        <p:txBody>
          <a:bodyPr>
            <a:normAutofit/>
          </a:bodyPr>
          <a:lstStyle/>
          <a:p>
            <a:r>
              <a:rPr lang="en-US" dirty="0" smtClean="0">
                <a:solidFill>
                  <a:srgbClr val="002060"/>
                </a:solidFill>
              </a:rPr>
              <a:t>By now, it would have been clearer for the readers that, all MIPS instructions are of same size. I.e. same instruction length. 32 bits. </a:t>
            </a:r>
          </a:p>
          <a:p>
            <a:r>
              <a:rPr lang="en-US" dirty="0" smtClean="0">
                <a:solidFill>
                  <a:schemeClr val="accent6">
                    <a:lumMod val="75000"/>
                  </a:schemeClr>
                </a:solidFill>
              </a:rPr>
              <a:t>This has forced the designers to provide 3 different formats – I J and R type to meet the requirements.  </a:t>
            </a:r>
          </a:p>
          <a:p>
            <a:r>
              <a:rPr lang="en-US" dirty="0" smtClean="0"/>
              <a:t>This is a compromise. Undoubtedly. </a:t>
            </a:r>
          </a:p>
          <a:p>
            <a:endParaRPr lang="en-US" dirty="0"/>
          </a:p>
          <a:p>
            <a:endParaRPr lang="en-IN" dirty="0"/>
          </a:p>
        </p:txBody>
      </p:sp>
      <p:sp>
        <p:nvSpPr>
          <p:cNvPr id="2" name="Date Placeholder 1"/>
          <p:cNvSpPr>
            <a:spLocks noGrp="1"/>
          </p:cNvSpPr>
          <p:nvPr>
            <p:ph type="dt" sz="half" idx="10"/>
          </p:nvPr>
        </p:nvSpPr>
        <p:spPr/>
        <p:txBody>
          <a:bodyPr/>
          <a:lstStyle/>
          <a:p>
            <a:fld id="{E3F611A1-834B-4B48-9B8B-31D049FA949B}" type="datetime1">
              <a:rPr lang="en-US" smtClean="0"/>
              <a:t>6/20/2018</a:t>
            </a:fld>
            <a:endParaRPr lang="en-US" dirty="0"/>
          </a:p>
        </p:txBody>
      </p:sp>
      <p:sp>
        <p:nvSpPr>
          <p:cNvPr id="3" name="Footer Placeholder 2"/>
          <p:cNvSpPr>
            <a:spLocks noGrp="1"/>
          </p:cNvSpPr>
          <p:nvPr>
            <p:ph type="ftr" sz="quarter" idx="11"/>
          </p:nvPr>
        </p:nvSpPr>
        <p:spPr/>
        <p:txBody>
          <a:bodyPr/>
          <a:lstStyle/>
          <a:p>
            <a:r>
              <a:rPr lang="en-IN" smtClean="0"/>
              <a:t>COA by Shriram K Vasudevan</a:t>
            </a:r>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70</a:t>
            </a:fld>
            <a:endParaRPr lang="en-US" dirty="0"/>
          </a:p>
        </p:txBody>
      </p:sp>
    </p:spTree>
    <p:extLst>
      <p:ext uri="{BB962C8B-B14F-4D97-AF65-F5344CB8AC3E}">
        <p14:creationId xmlns:p14="http://schemas.microsoft.com/office/powerpoint/2010/main" val="4715417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8AA77E-F45B-4292-B90B-150B5189FEA1}" type="datetime1">
              <a:rPr lang="en-US" smtClean="0"/>
              <a:t>6/20/2018</a:t>
            </a:fld>
            <a:endParaRPr lang="en-US"/>
          </a:p>
        </p:txBody>
      </p:sp>
      <p:sp>
        <p:nvSpPr>
          <p:cNvPr id="5" name="Footer Placeholder 4"/>
          <p:cNvSpPr>
            <a:spLocks noGrp="1"/>
          </p:cNvSpPr>
          <p:nvPr>
            <p:ph type="ftr" sz="quarter" idx="11"/>
          </p:nvPr>
        </p:nvSpPr>
        <p:spPr/>
        <p:txBody>
          <a:bodyPr/>
          <a:lstStyle/>
          <a:p>
            <a:r>
              <a:rPr lang="en-IN" smtClean="0"/>
              <a:t>COA by Shriram K Vasudevan</a:t>
            </a:r>
            <a:endParaRPr lang="en-US"/>
          </a:p>
        </p:txBody>
      </p:sp>
      <p:sp>
        <p:nvSpPr>
          <p:cNvPr id="6" name="Slide Number Placeholder 5"/>
          <p:cNvSpPr>
            <a:spLocks noGrp="1"/>
          </p:cNvSpPr>
          <p:nvPr>
            <p:ph type="sldNum" sz="quarter" idx="12"/>
          </p:nvPr>
        </p:nvSpPr>
        <p:spPr>
          <a:xfrm>
            <a:off x="8610600" y="6492875"/>
            <a:ext cx="2743200" cy="365125"/>
          </a:xfrm>
        </p:spPr>
        <p:txBody>
          <a:bodyPr/>
          <a:lstStyle/>
          <a:p>
            <a:fld id="{4FB8292A-5AD3-4915-A842-1ED5CEC0F80B}" type="slidenum">
              <a:rPr lang="en-US" smtClean="0"/>
              <a:t>71</a:t>
            </a:fld>
            <a:endParaRPr lang="en-US"/>
          </a:p>
        </p:txBody>
      </p:sp>
      <p:pic>
        <p:nvPicPr>
          <p:cNvPr id="7" name="Picture 6"/>
          <p:cNvPicPr>
            <a:picLocks noChangeAspect="1"/>
          </p:cNvPicPr>
          <p:nvPr/>
        </p:nvPicPr>
        <p:blipFill>
          <a:blip r:embed="rId2"/>
          <a:stretch>
            <a:fillRect/>
          </a:stretch>
        </p:blipFill>
        <p:spPr>
          <a:xfrm>
            <a:off x="1009161" y="616210"/>
            <a:ext cx="6820389" cy="3474720"/>
          </a:xfrm>
          <a:prstGeom prst="rect">
            <a:avLst/>
          </a:prstGeom>
        </p:spPr>
      </p:pic>
      <p:sp>
        <p:nvSpPr>
          <p:cNvPr id="8" name="Rectangle 7"/>
          <p:cNvSpPr/>
          <p:nvPr/>
        </p:nvSpPr>
        <p:spPr>
          <a:xfrm>
            <a:off x="1390650" y="132939"/>
            <a:ext cx="10229850" cy="369332"/>
          </a:xfrm>
          <a:prstGeom prst="rect">
            <a:avLst/>
          </a:prstGeom>
        </p:spPr>
        <p:txBody>
          <a:bodyPr wrap="square">
            <a:spAutoFit/>
          </a:bodyPr>
          <a:lstStyle/>
          <a:p>
            <a:pPr marL="285750" indent="-285750">
              <a:buFont typeface="Arial" panose="020B0604020202020204" pitchFamily="34" charset="0"/>
              <a:buChar char="•"/>
            </a:pPr>
            <a:r>
              <a:rPr lang="en-US" b="1" dirty="0">
                <a:solidFill>
                  <a:srgbClr val="FF0000"/>
                </a:solidFill>
                <a:latin typeface="Minion-Regular"/>
              </a:rPr>
              <a:t>What is the MIPS machine language code for these three instructions?</a:t>
            </a:r>
            <a:endParaRPr lang="en-US" b="1" dirty="0">
              <a:solidFill>
                <a:srgbClr val="FF0000"/>
              </a:solidFill>
            </a:endParaRPr>
          </a:p>
        </p:txBody>
      </p:sp>
      <p:sp>
        <p:nvSpPr>
          <p:cNvPr id="9" name="Rectangle 8"/>
          <p:cNvSpPr/>
          <p:nvPr/>
        </p:nvSpPr>
        <p:spPr>
          <a:xfrm>
            <a:off x="1009161" y="4188048"/>
            <a:ext cx="8810625" cy="369332"/>
          </a:xfrm>
          <a:prstGeom prst="rect">
            <a:avLst/>
          </a:prstGeom>
        </p:spPr>
        <p:txBody>
          <a:bodyPr wrap="square">
            <a:spAutoFit/>
          </a:bodyPr>
          <a:lstStyle/>
          <a:p>
            <a:pPr marL="285750" indent="-285750">
              <a:buFont typeface="Arial" panose="020B0604020202020204" pitchFamily="34" charset="0"/>
              <a:buChar char="•"/>
            </a:pPr>
            <a:r>
              <a:rPr lang="en-US" b="1" i="1" dirty="0">
                <a:solidFill>
                  <a:srgbClr val="002060"/>
                </a:solidFill>
              </a:rPr>
              <a:t>let’s first represent the machine language instructions </a:t>
            </a:r>
            <a:r>
              <a:rPr lang="en-US" b="1" i="1" dirty="0" smtClean="0">
                <a:solidFill>
                  <a:srgbClr val="002060"/>
                </a:solidFill>
              </a:rPr>
              <a:t>using decimal numbers . . . </a:t>
            </a:r>
            <a:endParaRPr lang="en-US" b="1" i="1" dirty="0">
              <a:solidFill>
                <a:srgbClr val="002060"/>
              </a:solidFill>
            </a:endParaRPr>
          </a:p>
        </p:txBody>
      </p:sp>
      <p:pic>
        <p:nvPicPr>
          <p:cNvPr id="11" name="Picture 10"/>
          <p:cNvPicPr>
            <a:picLocks noChangeAspect="1"/>
          </p:cNvPicPr>
          <p:nvPr/>
        </p:nvPicPr>
        <p:blipFill>
          <a:blip r:embed="rId3"/>
          <a:stretch>
            <a:fillRect/>
          </a:stretch>
        </p:blipFill>
        <p:spPr>
          <a:xfrm>
            <a:off x="933450" y="4714720"/>
            <a:ext cx="4705350" cy="1504950"/>
          </a:xfrm>
          <a:prstGeom prst="rect">
            <a:avLst/>
          </a:prstGeom>
        </p:spPr>
      </p:pic>
      <p:sp>
        <p:nvSpPr>
          <p:cNvPr id="12" name="Right Arrow 11"/>
          <p:cNvSpPr/>
          <p:nvPr/>
        </p:nvSpPr>
        <p:spPr>
          <a:xfrm>
            <a:off x="5638800" y="5467195"/>
            <a:ext cx="376360" cy="205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pic>
        <p:nvPicPr>
          <p:cNvPr id="14" name="Picture 13"/>
          <p:cNvPicPr>
            <a:picLocks noChangeAspect="1"/>
          </p:cNvPicPr>
          <p:nvPr/>
        </p:nvPicPr>
        <p:blipFill>
          <a:blip r:embed="rId4"/>
          <a:stretch>
            <a:fillRect/>
          </a:stretch>
        </p:blipFill>
        <p:spPr>
          <a:xfrm>
            <a:off x="6096000" y="4829020"/>
            <a:ext cx="5391150" cy="1276350"/>
          </a:xfrm>
          <a:prstGeom prst="rect">
            <a:avLst/>
          </a:prstGeom>
        </p:spPr>
      </p:pic>
      <p:sp>
        <p:nvSpPr>
          <p:cNvPr id="15" name="Rectangle 14"/>
          <p:cNvSpPr/>
          <p:nvPr/>
        </p:nvSpPr>
        <p:spPr>
          <a:xfrm>
            <a:off x="7867650" y="1121035"/>
            <a:ext cx="4128053" cy="369332"/>
          </a:xfrm>
          <a:prstGeom prst="rect">
            <a:avLst/>
          </a:prstGeom>
        </p:spPr>
        <p:txBody>
          <a:bodyPr wrap="none">
            <a:spAutoFit/>
          </a:bodyPr>
          <a:lstStyle/>
          <a:p>
            <a:r>
              <a:rPr lang="en-US" b="1" i="1" dirty="0">
                <a:solidFill>
                  <a:srgbClr val="002060"/>
                </a:solidFill>
                <a:latin typeface="Palatino-Roman"/>
              </a:rPr>
              <a:t>The </a:t>
            </a:r>
            <a:r>
              <a:rPr lang="en-US" sz="1600" b="1" i="1" dirty="0" err="1">
                <a:solidFill>
                  <a:srgbClr val="002060"/>
                </a:solidFill>
                <a:latin typeface="LetterGothic"/>
              </a:rPr>
              <a:t>lw</a:t>
            </a:r>
            <a:r>
              <a:rPr lang="en-US" sz="1600" b="1" i="1" dirty="0">
                <a:solidFill>
                  <a:srgbClr val="002060"/>
                </a:solidFill>
                <a:latin typeface="LetterGothic"/>
              </a:rPr>
              <a:t> </a:t>
            </a:r>
            <a:r>
              <a:rPr lang="en-US" b="1" i="1" dirty="0">
                <a:solidFill>
                  <a:srgbClr val="002060"/>
                </a:solidFill>
                <a:latin typeface="Palatino-Roman"/>
              </a:rPr>
              <a:t>instruction is identified by 35</a:t>
            </a:r>
            <a:endParaRPr lang="en-US" b="1" i="1" dirty="0">
              <a:solidFill>
                <a:srgbClr val="002060"/>
              </a:solidFill>
            </a:endParaRPr>
          </a:p>
        </p:txBody>
      </p:sp>
      <p:sp>
        <p:nvSpPr>
          <p:cNvPr id="16" name="Rectangle 15"/>
          <p:cNvSpPr/>
          <p:nvPr/>
        </p:nvSpPr>
        <p:spPr>
          <a:xfrm>
            <a:off x="7867650" y="1575306"/>
            <a:ext cx="6096000" cy="646331"/>
          </a:xfrm>
          <a:prstGeom prst="rect">
            <a:avLst/>
          </a:prstGeom>
        </p:spPr>
        <p:txBody>
          <a:bodyPr>
            <a:spAutoFit/>
          </a:bodyPr>
          <a:lstStyle/>
          <a:p>
            <a:pPr algn="just"/>
            <a:r>
              <a:rPr lang="en-US" b="1" i="1" dirty="0">
                <a:solidFill>
                  <a:srgbClr val="7030A0"/>
                </a:solidFill>
                <a:latin typeface="Palatino-Roman"/>
              </a:rPr>
              <a:t>The base register 9 (</a:t>
            </a:r>
            <a:r>
              <a:rPr lang="en-US" sz="1600" b="1" i="1" dirty="0">
                <a:solidFill>
                  <a:srgbClr val="7030A0"/>
                </a:solidFill>
                <a:latin typeface="LetterGothic"/>
              </a:rPr>
              <a:t>$t1</a:t>
            </a:r>
            <a:r>
              <a:rPr lang="en-US" b="1" i="1" dirty="0">
                <a:solidFill>
                  <a:srgbClr val="7030A0"/>
                </a:solidFill>
                <a:latin typeface="Palatino-Roman"/>
              </a:rPr>
              <a:t>) is </a:t>
            </a:r>
            <a:endParaRPr lang="en-US" b="1" i="1" dirty="0" smtClean="0">
              <a:solidFill>
                <a:srgbClr val="7030A0"/>
              </a:solidFill>
              <a:latin typeface="Palatino-Roman"/>
            </a:endParaRPr>
          </a:p>
          <a:p>
            <a:pPr algn="just"/>
            <a:r>
              <a:rPr lang="en-US" b="1" i="1" dirty="0" smtClean="0">
                <a:solidFill>
                  <a:srgbClr val="7030A0"/>
                </a:solidFill>
                <a:latin typeface="Palatino-Roman"/>
              </a:rPr>
              <a:t>specified </a:t>
            </a:r>
            <a:r>
              <a:rPr lang="en-US" b="1" i="1" dirty="0">
                <a:solidFill>
                  <a:srgbClr val="7030A0"/>
                </a:solidFill>
                <a:latin typeface="Palatino-Roman"/>
              </a:rPr>
              <a:t>in the second field (</a:t>
            </a:r>
            <a:r>
              <a:rPr lang="en-US" b="1" i="1" dirty="0" err="1">
                <a:solidFill>
                  <a:srgbClr val="7030A0"/>
                </a:solidFill>
                <a:latin typeface="Palatino-Roman"/>
              </a:rPr>
              <a:t>rs</a:t>
            </a:r>
            <a:r>
              <a:rPr lang="en-US" b="1" i="1" dirty="0" smtClean="0">
                <a:solidFill>
                  <a:srgbClr val="7030A0"/>
                </a:solidFill>
                <a:latin typeface="Palatino-Roman"/>
              </a:rPr>
              <a:t>)</a:t>
            </a:r>
          </a:p>
        </p:txBody>
      </p:sp>
      <p:sp>
        <p:nvSpPr>
          <p:cNvPr id="18" name="Rectangle 17"/>
          <p:cNvSpPr/>
          <p:nvPr/>
        </p:nvSpPr>
        <p:spPr>
          <a:xfrm>
            <a:off x="7877420" y="2010952"/>
            <a:ext cx="6096000" cy="923330"/>
          </a:xfrm>
          <a:prstGeom prst="rect">
            <a:avLst/>
          </a:prstGeom>
        </p:spPr>
        <p:txBody>
          <a:bodyPr>
            <a:spAutoFit/>
          </a:bodyPr>
          <a:lstStyle/>
          <a:p>
            <a:pPr algn="just"/>
            <a:endParaRPr lang="en-US" b="1" i="1" dirty="0">
              <a:solidFill>
                <a:srgbClr val="FF0000"/>
              </a:solidFill>
              <a:latin typeface="Palatino-Roman"/>
            </a:endParaRPr>
          </a:p>
          <a:p>
            <a:pPr algn="just"/>
            <a:r>
              <a:rPr lang="en-US" b="1" i="1" dirty="0">
                <a:solidFill>
                  <a:srgbClr val="FF0000"/>
                </a:solidFill>
                <a:latin typeface="Palatino-Roman"/>
              </a:rPr>
              <a:t>Destination register 8 (</a:t>
            </a:r>
            <a:r>
              <a:rPr lang="en-US" sz="1600" b="1" i="1" dirty="0">
                <a:solidFill>
                  <a:srgbClr val="FF0000"/>
                </a:solidFill>
                <a:latin typeface="LetterGothic"/>
              </a:rPr>
              <a:t>$t0</a:t>
            </a:r>
            <a:r>
              <a:rPr lang="en-US" b="1" i="1" dirty="0">
                <a:solidFill>
                  <a:srgbClr val="FF0000"/>
                </a:solidFill>
                <a:latin typeface="Palatino-Roman"/>
              </a:rPr>
              <a:t>) is </a:t>
            </a:r>
          </a:p>
          <a:p>
            <a:pPr algn="just"/>
            <a:r>
              <a:rPr lang="en-US" b="1" i="1" dirty="0">
                <a:solidFill>
                  <a:srgbClr val="FF0000"/>
                </a:solidFill>
                <a:latin typeface="Palatino-Roman"/>
              </a:rPr>
              <a:t>specified in the third field (</a:t>
            </a:r>
            <a:r>
              <a:rPr lang="en-US" b="1" i="1" dirty="0" err="1">
                <a:solidFill>
                  <a:srgbClr val="FF0000"/>
                </a:solidFill>
                <a:latin typeface="Palatino-Roman"/>
              </a:rPr>
              <a:t>rt</a:t>
            </a:r>
            <a:r>
              <a:rPr lang="en-US" b="1" i="1" dirty="0">
                <a:solidFill>
                  <a:srgbClr val="FF0000"/>
                </a:solidFill>
                <a:latin typeface="Palatino-Roman"/>
              </a:rPr>
              <a:t>).</a:t>
            </a:r>
            <a:endParaRPr lang="en-US" b="1" i="1" dirty="0">
              <a:solidFill>
                <a:srgbClr val="FF0000"/>
              </a:solidFill>
            </a:endParaRPr>
          </a:p>
        </p:txBody>
      </p:sp>
      <p:sp>
        <p:nvSpPr>
          <p:cNvPr id="19" name="Rectangle 18"/>
          <p:cNvSpPr/>
          <p:nvPr/>
        </p:nvSpPr>
        <p:spPr>
          <a:xfrm>
            <a:off x="7867650" y="3046762"/>
            <a:ext cx="6096000" cy="646331"/>
          </a:xfrm>
          <a:prstGeom prst="rect">
            <a:avLst/>
          </a:prstGeom>
        </p:spPr>
        <p:txBody>
          <a:bodyPr>
            <a:spAutoFit/>
          </a:bodyPr>
          <a:lstStyle/>
          <a:p>
            <a:r>
              <a:rPr lang="en-US" b="1" i="1" dirty="0">
                <a:solidFill>
                  <a:srgbClr val="002060"/>
                </a:solidFill>
                <a:latin typeface="Palatino-Roman"/>
              </a:rPr>
              <a:t>The offset </a:t>
            </a:r>
            <a:r>
              <a:rPr lang="en-US" b="1" i="1" dirty="0" smtClean="0">
                <a:solidFill>
                  <a:srgbClr val="002060"/>
                </a:solidFill>
                <a:latin typeface="Palatino-Roman"/>
              </a:rPr>
              <a:t>to select </a:t>
            </a:r>
            <a:r>
              <a:rPr lang="en-US" sz="1600" b="1" i="1" dirty="0">
                <a:solidFill>
                  <a:srgbClr val="002060"/>
                </a:solidFill>
                <a:latin typeface="LetterGothic"/>
              </a:rPr>
              <a:t>A[300] </a:t>
            </a:r>
            <a:r>
              <a:rPr lang="en-US" b="1" i="1" dirty="0" smtClean="0">
                <a:solidFill>
                  <a:srgbClr val="002060"/>
                </a:solidFill>
                <a:latin typeface="Palatino-Roman"/>
              </a:rPr>
              <a:t>is </a:t>
            </a:r>
            <a:r>
              <a:rPr lang="en-US" b="1" i="1" dirty="0">
                <a:solidFill>
                  <a:srgbClr val="002060"/>
                </a:solidFill>
                <a:latin typeface="Palatino-Roman"/>
              </a:rPr>
              <a:t>found in </a:t>
            </a:r>
            <a:endParaRPr lang="en-US" b="1" i="1" dirty="0" smtClean="0">
              <a:solidFill>
                <a:srgbClr val="002060"/>
              </a:solidFill>
              <a:latin typeface="Palatino-Roman"/>
            </a:endParaRPr>
          </a:p>
          <a:p>
            <a:r>
              <a:rPr lang="en-US" b="1" i="1" dirty="0" smtClean="0">
                <a:solidFill>
                  <a:srgbClr val="002060"/>
                </a:solidFill>
                <a:latin typeface="Palatino-Roman"/>
              </a:rPr>
              <a:t>the  final </a:t>
            </a:r>
            <a:r>
              <a:rPr lang="en-US" b="1" i="1" dirty="0">
                <a:solidFill>
                  <a:srgbClr val="002060"/>
                </a:solidFill>
                <a:latin typeface="Palatino-Roman"/>
              </a:rPr>
              <a:t>field (address).</a:t>
            </a:r>
            <a:endParaRPr lang="en-US" b="1" i="1" dirty="0">
              <a:solidFill>
                <a:srgbClr val="002060"/>
              </a:solidFill>
            </a:endParaRPr>
          </a:p>
        </p:txBody>
      </p:sp>
      <p:pic>
        <p:nvPicPr>
          <p:cNvPr id="20" name="Picture 19"/>
          <p:cNvPicPr>
            <a:picLocks noChangeAspect="1"/>
          </p:cNvPicPr>
          <p:nvPr/>
        </p:nvPicPr>
        <p:blipFill>
          <a:blip r:embed="rId5"/>
          <a:stretch>
            <a:fillRect/>
          </a:stretch>
        </p:blipFill>
        <p:spPr>
          <a:xfrm>
            <a:off x="933450" y="4633757"/>
            <a:ext cx="10553700" cy="1666875"/>
          </a:xfrm>
          <a:prstGeom prst="rect">
            <a:avLst/>
          </a:prstGeom>
        </p:spPr>
      </p:pic>
      <p:sp>
        <p:nvSpPr>
          <p:cNvPr id="21" name="TextBox 20"/>
          <p:cNvSpPr txBox="1"/>
          <p:nvPr/>
        </p:nvSpPr>
        <p:spPr>
          <a:xfrm>
            <a:off x="6362700" y="6356350"/>
            <a:ext cx="5600700" cy="369332"/>
          </a:xfrm>
          <a:prstGeom prst="rect">
            <a:avLst/>
          </a:prstGeom>
          <a:noFill/>
        </p:spPr>
        <p:txBody>
          <a:bodyPr wrap="square" rtlCol="0">
            <a:spAutoFit/>
          </a:bodyPr>
          <a:lstStyle/>
          <a:p>
            <a:r>
              <a:rPr lang="en-US" b="1" u="sng" dirty="0" smtClean="0">
                <a:solidFill>
                  <a:srgbClr val="FF0000"/>
                </a:solidFill>
              </a:rPr>
              <a:t> NOTE: ...2048 1024 512 256 128 64 32 16 8 4 2 1 </a:t>
            </a:r>
            <a:endParaRPr lang="en-US" b="1" u="sng" dirty="0">
              <a:solidFill>
                <a:srgbClr val="FF0000"/>
              </a:solidFill>
            </a:endParaRPr>
          </a:p>
        </p:txBody>
      </p:sp>
    </p:spTree>
    <p:extLst>
      <p:ext uri="{BB962C8B-B14F-4D97-AF65-F5344CB8AC3E}">
        <p14:creationId xmlns:p14="http://schemas.microsoft.com/office/powerpoint/2010/main" val="175510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inVertical)">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arn(inVertical)">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circle(in)">
                                      <p:cBhvr>
                                        <p:cTn id="33"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19" grpId="0"/>
      <p:bldP spid="2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Summary for you… </a:t>
            </a:r>
            <a:endParaRPr lang="en-IN" dirty="0"/>
          </a:p>
        </p:txBody>
      </p:sp>
      <p:sp>
        <p:nvSpPr>
          <p:cNvPr id="5" name="Rectangle 4"/>
          <p:cNvSpPr/>
          <p:nvPr/>
        </p:nvSpPr>
        <p:spPr>
          <a:xfrm>
            <a:off x="3422267" y="5459194"/>
            <a:ext cx="6096000" cy="646331"/>
          </a:xfrm>
          <a:prstGeom prst="rect">
            <a:avLst/>
          </a:prstGeom>
        </p:spPr>
        <p:txBody>
          <a:bodyPr>
            <a:spAutoFit/>
          </a:bodyPr>
          <a:lstStyle/>
          <a:p>
            <a:r>
              <a:rPr lang="en-US" dirty="0" smtClean="0"/>
              <a:t>Courtesy: Patterson</a:t>
            </a:r>
            <a:r>
              <a:rPr lang="en-US" dirty="0"/>
              <a:t>, David A &amp; J L Hennessy,</a:t>
            </a:r>
            <a:r>
              <a:rPr lang="en-US" i="1" dirty="0"/>
              <a:t> Computer Organization &amp; Design</a:t>
            </a:r>
            <a:r>
              <a:rPr lang="en-US" dirty="0"/>
              <a:t> 3</a:t>
            </a:r>
            <a:r>
              <a:rPr lang="en-US" baseline="30000" dirty="0"/>
              <a:t>rd</a:t>
            </a:r>
            <a:r>
              <a:rPr lang="en-US" dirty="0"/>
              <a:t> Ed.</a:t>
            </a:r>
            <a:endParaRPr lang="en-IN" dirty="0"/>
          </a:p>
        </p:txBody>
      </p:sp>
      <p:pic>
        <p:nvPicPr>
          <p:cNvPr id="7" name="Picture 6"/>
          <p:cNvPicPr>
            <a:picLocks noChangeAspect="1"/>
          </p:cNvPicPr>
          <p:nvPr/>
        </p:nvPicPr>
        <p:blipFill>
          <a:blip r:embed="rId2">
            <a:grayscl/>
          </a:blip>
          <a:stretch>
            <a:fillRect/>
          </a:stretch>
        </p:blipFill>
        <p:spPr>
          <a:xfrm>
            <a:off x="826535" y="2171700"/>
            <a:ext cx="11287464" cy="3038476"/>
          </a:xfrm>
          <a:prstGeom prst="rect">
            <a:avLst/>
          </a:prstGeom>
        </p:spPr>
      </p:pic>
      <p:sp>
        <p:nvSpPr>
          <p:cNvPr id="3" name="Date Placeholder 2"/>
          <p:cNvSpPr>
            <a:spLocks noGrp="1"/>
          </p:cNvSpPr>
          <p:nvPr>
            <p:ph type="dt" sz="half" idx="10"/>
          </p:nvPr>
        </p:nvSpPr>
        <p:spPr/>
        <p:txBody>
          <a:bodyPr/>
          <a:lstStyle/>
          <a:p>
            <a:fld id="{DF405D1F-F99E-4FDD-96DA-1669EAE8E2FB}" type="datetime1">
              <a:rPr lang="en-US" smtClean="0"/>
              <a:t>6/20/2018</a:t>
            </a:fld>
            <a:endParaRPr lang="en-US" dirty="0"/>
          </a:p>
        </p:txBody>
      </p:sp>
      <p:sp>
        <p:nvSpPr>
          <p:cNvPr id="4" name="Footer Placeholder 3"/>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72</a:t>
            </a:fld>
            <a:endParaRPr lang="en-US" dirty="0"/>
          </a:p>
        </p:txBody>
      </p:sp>
    </p:spTree>
    <p:extLst>
      <p:ext uri="{BB962C8B-B14F-4D97-AF65-F5344CB8AC3E}">
        <p14:creationId xmlns:p14="http://schemas.microsoft.com/office/powerpoint/2010/main" val="360243000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sz="6000" dirty="0" smtClean="0"/>
              <a:t>Let’s learn logical instructions</a:t>
            </a:r>
            <a:endParaRPr lang="en-IN" sz="6000" dirty="0"/>
          </a:p>
        </p:txBody>
      </p:sp>
      <p:sp>
        <p:nvSpPr>
          <p:cNvPr id="5" name="Subtitle 4"/>
          <p:cNvSpPr>
            <a:spLocks noGrp="1"/>
          </p:cNvSpPr>
          <p:nvPr>
            <p:ph type="subTitle" idx="1"/>
          </p:nvPr>
        </p:nvSpPr>
        <p:spPr/>
        <p:txBody>
          <a:bodyPr/>
          <a:lstStyle/>
          <a:p>
            <a:r>
              <a:rPr lang="en-IN" dirty="0" smtClean="0"/>
              <a:t>Session – 8</a:t>
            </a:r>
          </a:p>
          <a:p>
            <a:r>
              <a:rPr lang="en-IN" dirty="0" smtClean="0"/>
              <a:t>Shriram K Vasudevan </a:t>
            </a:r>
            <a:endParaRPr lang="en-IN" dirty="0"/>
          </a:p>
        </p:txBody>
      </p:sp>
      <p:sp>
        <p:nvSpPr>
          <p:cNvPr id="2" name="Date Placeholder 1"/>
          <p:cNvSpPr>
            <a:spLocks noGrp="1"/>
          </p:cNvSpPr>
          <p:nvPr>
            <p:ph type="dt" sz="half" idx="10"/>
          </p:nvPr>
        </p:nvSpPr>
        <p:spPr/>
        <p:txBody>
          <a:bodyPr/>
          <a:lstStyle/>
          <a:p>
            <a:fld id="{15DA5561-530B-461F-857B-9DBC57FBA8C8}" type="datetime1">
              <a:rPr lang="en-US" smtClean="0"/>
              <a:t>6/20/2018</a:t>
            </a:fld>
            <a:endParaRPr lang="en-US" dirty="0"/>
          </a:p>
        </p:txBody>
      </p:sp>
      <p:sp>
        <p:nvSpPr>
          <p:cNvPr id="3" name="Footer Placeholder 2"/>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73</a:t>
            </a:fld>
            <a:endParaRPr lang="en-US" dirty="0"/>
          </a:p>
        </p:txBody>
      </p:sp>
    </p:spTree>
    <p:extLst>
      <p:ext uri="{BB962C8B-B14F-4D97-AF65-F5344CB8AC3E}">
        <p14:creationId xmlns:p14="http://schemas.microsoft.com/office/powerpoint/2010/main" val="278560660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Logical Move!</a:t>
            </a:r>
            <a:endParaRPr lang="en-IN" dirty="0"/>
          </a:p>
        </p:txBody>
      </p:sp>
      <p:sp>
        <p:nvSpPr>
          <p:cNvPr id="3" name="Content Placeholder 2"/>
          <p:cNvSpPr>
            <a:spLocks noGrp="1"/>
          </p:cNvSpPr>
          <p:nvPr>
            <p:ph idx="1"/>
          </p:nvPr>
        </p:nvSpPr>
        <p:spPr/>
        <p:txBody>
          <a:bodyPr>
            <a:normAutofit lnSpcReduction="10000"/>
          </a:bodyPr>
          <a:lstStyle/>
          <a:p>
            <a:r>
              <a:rPr lang="en-IN" dirty="0" smtClean="0"/>
              <a:t>Operations supported: </a:t>
            </a:r>
          </a:p>
          <a:p>
            <a:pPr lvl="1"/>
            <a:r>
              <a:rPr lang="en-IN" dirty="0" smtClean="0">
                <a:solidFill>
                  <a:srgbClr val="002060"/>
                </a:solidFill>
              </a:rPr>
              <a:t>Shift </a:t>
            </a:r>
          </a:p>
          <a:p>
            <a:pPr lvl="2"/>
            <a:r>
              <a:rPr lang="en-IN" dirty="0" smtClean="0">
                <a:solidFill>
                  <a:srgbClr val="FF0000"/>
                </a:solidFill>
              </a:rPr>
              <a:t>Shift Left </a:t>
            </a:r>
            <a:r>
              <a:rPr lang="en-IN" dirty="0" smtClean="0">
                <a:solidFill>
                  <a:srgbClr val="FF0000"/>
                </a:solidFill>
                <a:sym typeface="Wingdings" panose="05000000000000000000" pitchFamily="2" charset="2"/>
              </a:rPr>
              <a:t> Instruction  </a:t>
            </a:r>
            <a:r>
              <a:rPr lang="en-IN" dirty="0" err="1" smtClean="0">
                <a:solidFill>
                  <a:srgbClr val="FF0000"/>
                </a:solidFill>
                <a:sym typeface="Wingdings" panose="05000000000000000000" pitchFamily="2" charset="2"/>
              </a:rPr>
              <a:t>sll</a:t>
            </a:r>
            <a:r>
              <a:rPr lang="en-IN" dirty="0" smtClean="0">
                <a:solidFill>
                  <a:srgbClr val="FF0000"/>
                </a:solidFill>
                <a:sym typeface="Wingdings" panose="05000000000000000000" pitchFamily="2" charset="2"/>
              </a:rPr>
              <a:t> </a:t>
            </a:r>
            <a:endParaRPr lang="en-IN" dirty="0" smtClean="0">
              <a:solidFill>
                <a:srgbClr val="FF0000"/>
              </a:solidFill>
            </a:endParaRPr>
          </a:p>
          <a:p>
            <a:pPr lvl="2"/>
            <a:r>
              <a:rPr lang="en-IN" dirty="0" smtClean="0">
                <a:solidFill>
                  <a:srgbClr val="FF0000"/>
                </a:solidFill>
              </a:rPr>
              <a:t>Shift Right  </a:t>
            </a:r>
            <a:r>
              <a:rPr lang="en-IN" dirty="0" smtClean="0">
                <a:solidFill>
                  <a:srgbClr val="FF0000"/>
                </a:solidFill>
                <a:sym typeface="Wingdings" panose="05000000000000000000" pitchFamily="2" charset="2"/>
              </a:rPr>
              <a:t> Instruction  </a:t>
            </a:r>
            <a:r>
              <a:rPr lang="en-IN" dirty="0" err="1" smtClean="0">
                <a:solidFill>
                  <a:srgbClr val="FF0000"/>
                </a:solidFill>
                <a:sym typeface="Wingdings" panose="05000000000000000000" pitchFamily="2" charset="2"/>
              </a:rPr>
              <a:t>srl</a:t>
            </a:r>
            <a:endParaRPr lang="en-IN" dirty="0">
              <a:solidFill>
                <a:srgbClr val="FF0000"/>
              </a:solidFill>
              <a:sym typeface="Wingdings" panose="05000000000000000000" pitchFamily="2" charset="2"/>
            </a:endParaRPr>
          </a:p>
          <a:p>
            <a:pPr lvl="1">
              <a:lnSpc>
                <a:spcPct val="104000"/>
              </a:lnSpc>
            </a:pPr>
            <a:r>
              <a:rPr lang="en-IN" dirty="0">
                <a:solidFill>
                  <a:srgbClr val="002060"/>
                </a:solidFill>
                <a:sym typeface="Wingdings" panose="05000000000000000000" pitchFamily="2" charset="2"/>
              </a:rPr>
              <a:t>AND (bitwise)</a:t>
            </a:r>
          </a:p>
          <a:p>
            <a:pPr lvl="2"/>
            <a:r>
              <a:rPr lang="en-IN" dirty="0" smtClean="0">
                <a:solidFill>
                  <a:srgbClr val="FF0000"/>
                </a:solidFill>
                <a:sym typeface="Wingdings" panose="05000000000000000000" pitchFamily="2" charset="2"/>
              </a:rPr>
              <a:t>and / </a:t>
            </a:r>
            <a:r>
              <a:rPr lang="en-IN" dirty="0" err="1" smtClean="0">
                <a:solidFill>
                  <a:srgbClr val="FF0000"/>
                </a:solidFill>
                <a:sym typeface="Wingdings" panose="05000000000000000000" pitchFamily="2" charset="2"/>
              </a:rPr>
              <a:t>andi</a:t>
            </a:r>
            <a:r>
              <a:rPr lang="en-IN" dirty="0" smtClean="0">
                <a:solidFill>
                  <a:srgbClr val="FF0000"/>
                </a:solidFill>
                <a:sym typeface="Wingdings" panose="05000000000000000000" pitchFamily="2" charset="2"/>
              </a:rPr>
              <a:t>  </a:t>
            </a:r>
          </a:p>
          <a:p>
            <a:pPr lvl="1">
              <a:lnSpc>
                <a:spcPct val="114000"/>
              </a:lnSpc>
            </a:pPr>
            <a:r>
              <a:rPr lang="en-IN" dirty="0">
                <a:solidFill>
                  <a:srgbClr val="002060"/>
                </a:solidFill>
                <a:sym typeface="Wingdings" panose="05000000000000000000" pitchFamily="2" charset="2"/>
              </a:rPr>
              <a:t>OR (bitwise)</a:t>
            </a:r>
          </a:p>
          <a:p>
            <a:pPr lvl="2"/>
            <a:r>
              <a:rPr lang="en-IN" dirty="0" smtClean="0">
                <a:solidFill>
                  <a:srgbClr val="FF0000"/>
                </a:solidFill>
                <a:sym typeface="Wingdings" panose="05000000000000000000" pitchFamily="2" charset="2"/>
              </a:rPr>
              <a:t>or / ori </a:t>
            </a:r>
          </a:p>
          <a:p>
            <a:pPr lvl="1">
              <a:lnSpc>
                <a:spcPct val="114000"/>
              </a:lnSpc>
            </a:pPr>
            <a:r>
              <a:rPr lang="en-IN" dirty="0">
                <a:solidFill>
                  <a:srgbClr val="002060"/>
                </a:solidFill>
                <a:sym typeface="Wingdings" panose="05000000000000000000" pitchFamily="2" charset="2"/>
              </a:rPr>
              <a:t>NOT (bitwise)</a:t>
            </a:r>
          </a:p>
          <a:p>
            <a:pPr lvl="2"/>
            <a:r>
              <a:rPr lang="en-IN" dirty="0" smtClean="0">
                <a:solidFill>
                  <a:srgbClr val="FF0000"/>
                </a:solidFill>
                <a:sym typeface="Wingdings" panose="05000000000000000000" pitchFamily="2" charset="2"/>
              </a:rPr>
              <a:t>nor (no nor immediate)</a:t>
            </a:r>
            <a:endParaRPr lang="en-IN" dirty="0">
              <a:solidFill>
                <a:srgbClr val="FF0000"/>
              </a:solidFill>
            </a:endParaRPr>
          </a:p>
        </p:txBody>
      </p:sp>
      <p:sp>
        <p:nvSpPr>
          <p:cNvPr id="4" name="Date Placeholder 3"/>
          <p:cNvSpPr>
            <a:spLocks noGrp="1"/>
          </p:cNvSpPr>
          <p:nvPr>
            <p:ph type="dt" sz="half" idx="10"/>
          </p:nvPr>
        </p:nvSpPr>
        <p:spPr/>
        <p:txBody>
          <a:bodyPr/>
          <a:lstStyle/>
          <a:p>
            <a:fld id="{481E0F4C-7952-4881-8031-B95D8C429CB3}"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74</a:t>
            </a:fld>
            <a:endParaRPr lang="en-US" dirty="0"/>
          </a:p>
        </p:txBody>
      </p:sp>
    </p:spTree>
    <p:extLst>
      <p:ext uri="{BB962C8B-B14F-4D97-AF65-F5344CB8AC3E}">
        <p14:creationId xmlns:p14="http://schemas.microsoft.com/office/powerpoint/2010/main" val="5496781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Let us learn one by one, logically!</a:t>
            </a:r>
            <a:br>
              <a:rPr lang="en-IN" dirty="0" smtClean="0"/>
            </a:br>
            <a:r>
              <a:rPr lang="en-IN" dirty="0" smtClean="0"/>
              <a:t>SLL and SRL:</a:t>
            </a:r>
            <a:endParaRPr lang="en-IN" dirty="0"/>
          </a:p>
        </p:txBody>
      </p:sp>
      <p:sp>
        <p:nvSpPr>
          <p:cNvPr id="3" name="Content Placeholder 2"/>
          <p:cNvSpPr>
            <a:spLocks noGrp="1"/>
          </p:cNvSpPr>
          <p:nvPr>
            <p:ph idx="1"/>
          </p:nvPr>
        </p:nvSpPr>
        <p:spPr>
          <a:xfrm>
            <a:off x="1579418" y="1995055"/>
            <a:ext cx="9601200" cy="4759036"/>
          </a:xfrm>
        </p:spPr>
        <p:txBody>
          <a:bodyPr>
            <a:normAutofit fontScale="85000" lnSpcReduction="20000"/>
          </a:bodyPr>
          <a:lstStyle/>
          <a:p>
            <a:r>
              <a:rPr lang="en-IN" dirty="0" smtClean="0"/>
              <a:t>First, let us take Shift operations. </a:t>
            </a:r>
          </a:p>
          <a:p>
            <a:r>
              <a:rPr lang="en-US" dirty="0" smtClean="0"/>
              <a:t>The shift can be done to the left or right based on the instruction. </a:t>
            </a:r>
          </a:p>
          <a:p>
            <a:r>
              <a:rPr lang="en-US" dirty="0" smtClean="0"/>
              <a:t>Also, the emptied bits shall be filled with 0s just following the shift tradition.  </a:t>
            </a:r>
            <a:r>
              <a:rPr lang="en-US" b="1" i="1" dirty="0" smtClean="0">
                <a:solidFill>
                  <a:srgbClr val="002060"/>
                </a:solidFill>
              </a:rPr>
              <a:t> </a:t>
            </a:r>
          </a:p>
          <a:p>
            <a:r>
              <a:rPr lang="en-US" b="1" i="1" dirty="0" smtClean="0">
                <a:solidFill>
                  <a:srgbClr val="002060"/>
                </a:solidFill>
              </a:rPr>
              <a:t>Let us meet a situation to understand the shifting! </a:t>
            </a:r>
            <a:endParaRPr lang="en-US" b="1" i="1" dirty="0">
              <a:solidFill>
                <a:srgbClr val="002060"/>
              </a:solidFill>
            </a:endParaRPr>
          </a:p>
          <a:p>
            <a:r>
              <a:rPr lang="en-US" b="1" i="1" dirty="0" smtClean="0">
                <a:solidFill>
                  <a:srgbClr val="002060"/>
                </a:solidFill>
              </a:rPr>
              <a:t>Assume that $S2 has got following content: (32 Bits, don’t forget) </a:t>
            </a:r>
          </a:p>
          <a:p>
            <a:pPr marL="0" indent="0">
              <a:buNone/>
            </a:pPr>
            <a:r>
              <a:rPr lang="en-US" b="1" i="1" dirty="0" smtClean="0">
                <a:solidFill>
                  <a:srgbClr val="002060"/>
                </a:solidFill>
              </a:rPr>
              <a:t>		11</a:t>
            </a:r>
            <a:r>
              <a:rPr lang="en-US" sz="1300" b="1" i="1" dirty="0" smtClean="0">
                <a:solidFill>
                  <a:srgbClr val="002060"/>
                </a:solidFill>
              </a:rPr>
              <a:t>ten </a:t>
            </a:r>
            <a:r>
              <a:rPr lang="en-US" sz="1900" b="1" i="1" dirty="0" smtClean="0">
                <a:solidFill>
                  <a:srgbClr val="002060"/>
                </a:solidFill>
              </a:rPr>
              <a:t>= 0000 0000 0000 0000 0000 0000 0000 0000 </a:t>
            </a:r>
            <a:r>
              <a:rPr lang="en-US" sz="1900" b="1" i="1" dirty="0" smtClean="0">
                <a:solidFill>
                  <a:srgbClr val="FF0000"/>
                </a:solidFill>
              </a:rPr>
              <a:t>1011</a:t>
            </a:r>
            <a:r>
              <a:rPr lang="en-US" sz="1500" b="1" i="1" dirty="0" smtClean="0">
                <a:solidFill>
                  <a:srgbClr val="002060"/>
                </a:solidFill>
              </a:rPr>
              <a:t>two</a:t>
            </a:r>
            <a:r>
              <a:rPr lang="en-US" sz="1900" b="1" i="1" dirty="0" smtClean="0">
                <a:solidFill>
                  <a:srgbClr val="002060"/>
                </a:solidFill>
              </a:rPr>
              <a:t> </a:t>
            </a:r>
            <a:endParaRPr lang="en-US" b="1" i="1" dirty="0">
              <a:solidFill>
                <a:srgbClr val="002060"/>
              </a:solidFill>
            </a:endParaRPr>
          </a:p>
          <a:p>
            <a:r>
              <a:rPr lang="en-US" dirty="0" smtClean="0"/>
              <a:t>Let us do a </a:t>
            </a:r>
            <a:r>
              <a:rPr lang="en-US" dirty="0" smtClean="0">
                <a:solidFill>
                  <a:srgbClr val="0070C0"/>
                </a:solidFill>
              </a:rPr>
              <a:t>shift left by 4 </a:t>
            </a:r>
            <a:r>
              <a:rPr lang="en-US" dirty="0" smtClean="0"/>
              <a:t>with the above input. After shifting, the result what we get would be: </a:t>
            </a:r>
          </a:p>
          <a:p>
            <a:pPr marL="0" indent="0">
              <a:buNone/>
            </a:pPr>
            <a:r>
              <a:rPr lang="en-US" sz="1600" b="1" dirty="0">
                <a:solidFill>
                  <a:srgbClr val="C00000"/>
                </a:solidFill>
              </a:rPr>
              <a:t>		176 </a:t>
            </a:r>
            <a:r>
              <a:rPr lang="en-US" sz="1200" b="1" dirty="0">
                <a:solidFill>
                  <a:srgbClr val="C00000"/>
                </a:solidFill>
              </a:rPr>
              <a:t>ten </a:t>
            </a:r>
            <a:r>
              <a:rPr lang="en-US" sz="1800" b="1" dirty="0">
                <a:solidFill>
                  <a:srgbClr val="C00000"/>
                </a:solidFill>
              </a:rPr>
              <a:t>= </a:t>
            </a:r>
            <a:r>
              <a:rPr lang="en-US" b="1" i="1" dirty="0">
                <a:solidFill>
                  <a:srgbClr val="002060"/>
                </a:solidFill>
              </a:rPr>
              <a:t>0000 0000 0000 0000 0000 0000 </a:t>
            </a:r>
            <a:r>
              <a:rPr lang="en-US" b="1" i="1" dirty="0">
                <a:solidFill>
                  <a:srgbClr val="FF0000"/>
                </a:solidFill>
              </a:rPr>
              <a:t>1011</a:t>
            </a:r>
            <a:r>
              <a:rPr lang="en-US" b="1" i="1" dirty="0">
                <a:solidFill>
                  <a:srgbClr val="002060"/>
                </a:solidFill>
              </a:rPr>
              <a:t> </a:t>
            </a:r>
            <a:r>
              <a:rPr lang="en-US" sz="1600" b="1" i="1" dirty="0">
                <a:solidFill>
                  <a:srgbClr val="0070C0"/>
                </a:solidFill>
              </a:rPr>
              <a:t>0000</a:t>
            </a:r>
            <a:r>
              <a:rPr lang="en-US" sz="1600" b="1" i="1" dirty="0">
                <a:solidFill>
                  <a:srgbClr val="002060"/>
                </a:solidFill>
              </a:rPr>
              <a:t> two</a:t>
            </a:r>
            <a:r>
              <a:rPr lang="en-US" b="1" i="1" dirty="0">
                <a:solidFill>
                  <a:srgbClr val="002060"/>
                </a:solidFill>
              </a:rPr>
              <a:t> </a:t>
            </a:r>
          </a:p>
          <a:p>
            <a:pPr marL="0" indent="0">
              <a:buNone/>
            </a:pPr>
            <a:r>
              <a:rPr lang="en-US" dirty="0" smtClean="0"/>
              <a:t>   </a:t>
            </a:r>
          </a:p>
          <a:p>
            <a:r>
              <a:rPr lang="en-US" dirty="0" smtClean="0"/>
              <a:t>Let us also do a </a:t>
            </a:r>
            <a:r>
              <a:rPr lang="en-US" dirty="0" smtClean="0">
                <a:solidFill>
                  <a:srgbClr val="0070C0"/>
                </a:solidFill>
              </a:rPr>
              <a:t>shift right by 4</a:t>
            </a:r>
            <a:r>
              <a:rPr lang="en-US" dirty="0" smtClean="0"/>
              <a:t> with the above input (176 </a:t>
            </a:r>
            <a:r>
              <a:rPr lang="en-US" sz="1400" dirty="0" smtClean="0"/>
              <a:t>ten</a:t>
            </a:r>
            <a:r>
              <a:rPr lang="en-US" sz="2100" dirty="0" smtClean="0"/>
              <a:t>)</a:t>
            </a:r>
            <a:r>
              <a:rPr lang="en-US" sz="1400" dirty="0" smtClean="0"/>
              <a:t> </a:t>
            </a:r>
          </a:p>
          <a:p>
            <a:pPr marL="0" indent="0">
              <a:buNone/>
            </a:pPr>
            <a:r>
              <a:rPr lang="en-US" sz="1600" b="1" dirty="0" smtClean="0">
                <a:solidFill>
                  <a:srgbClr val="C00000"/>
                </a:solidFill>
              </a:rPr>
              <a:t>		176 </a:t>
            </a:r>
            <a:r>
              <a:rPr lang="en-US" sz="1200" b="1" dirty="0">
                <a:solidFill>
                  <a:srgbClr val="C00000"/>
                </a:solidFill>
              </a:rPr>
              <a:t>ten </a:t>
            </a:r>
            <a:r>
              <a:rPr lang="en-US" sz="1800" b="1" dirty="0">
                <a:solidFill>
                  <a:srgbClr val="C00000"/>
                </a:solidFill>
              </a:rPr>
              <a:t>= </a:t>
            </a:r>
            <a:r>
              <a:rPr lang="en-US" b="1" i="1" dirty="0">
                <a:solidFill>
                  <a:srgbClr val="002060"/>
                </a:solidFill>
              </a:rPr>
              <a:t>0000 0000 0000 0000 0000 0000 </a:t>
            </a:r>
            <a:r>
              <a:rPr lang="en-US" b="1" i="1" dirty="0">
                <a:solidFill>
                  <a:srgbClr val="FF0000"/>
                </a:solidFill>
              </a:rPr>
              <a:t>1011</a:t>
            </a:r>
            <a:r>
              <a:rPr lang="en-US" b="1" i="1" dirty="0">
                <a:solidFill>
                  <a:srgbClr val="002060"/>
                </a:solidFill>
              </a:rPr>
              <a:t> </a:t>
            </a:r>
            <a:r>
              <a:rPr lang="en-US" sz="1600" b="1" i="1" dirty="0">
                <a:solidFill>
                  <a:srgbClr val="0070C0"/>
                </a:solidFill>
              </a:rPr>
              <a:t>0000</a:t>
            </a:r>
            <a:r>
              <a:rPr lang="en-US" sz="1600" b="1" i="1" dirty="0">
                <a:solidFill>
                  <a:srgbClr val="002060"/>
                </a:solidFill>
              </a:rPr>
              <a:t> two</a:t>
            </a:r>
            <a:r>
              <a:rPr lang="en-US" b="1" i="1" dirty="0">
                <a:solidFill>
                  <a:srgbClr val="002060"/>
                </a:solidFill>
              </a:rPr>
              <a:t> </a:t>
            </a:r>
            <a:r>
              <a:rPr lang="en-US" b="1" i="1" dirty="0" smtClean="0">
                <a:solidFill>
                  <a:srgbClr val="002060"/>
                </a:solidFill>
              </a:rPr>
              <a:t> after shift right by 4, </a:t>
            </a:r>
          </a:p>
          <a:p>
            <a:pPr marL="0" indent="0">
              <a:buNone/>
            </a:pPr>
            <a:r>
              <a:rPr lang="en-US" b="1" i="1" dirty="0">
                <a:solidFill>
                  <a:srgbClr val="002060"/>
                </a:solidFill>
              </a:rPr>
              <a:t>	</a:t>
            </a:r>
            <a:r>
              <a:rPr lang="en-US" b="1" i="1" dirty="0" smtClean="0">
                <a:solidFill>
                  <a:srgbClr val="002060"/>
                </a:solidFill>
              </a:rPr>
              <a:t>	</a:t>
            </a:r>
            <a:r>
              <a:rPr lang="en-US" b="1" i="1" dirty="0">
                <a:solidFill>
                  <a:srgbClr val="002060"/>
                </a:solidFill>
              </a:rPr>
              <a:t>11</a:t>
            </a:r>
            <a:r>
              <a:rPr lang="en-US" sz="1400" b="1" i="1" dirty="0">
                <a:solidFill>
                  <a:srgbClr val="002060"/>
                </a:solidFill>
              </a:rPr>
              <a:t>ten </a:t>
            </a:r>
            <a:r>
              <a:rPr lang="en-US" b="1" i="1" dirty="0">
                <a:solidFill>
                  <a:srgbClr val="002060"/>
                </a:solidFill>
              </a:rPr>
              <a:t>= 0000 0000 0000 0000 0000 0000 0000 0000 </a:t>
            </a:r>
            <a:r>
              <a:rPr lang="en-US" b="1" i="1" dirty="0">
                <a:solidFill>
                  <a:srgbClr val="FF0000"/>
                </a:solidFill>
              </a:rPr>
              <a:t>1011</a:t>
            </a:r>
            <a:r>
              <a:rPr lang="en-US" sz="1600" b="1" i="1" dirty="0">
                <a:solidFill>
                  <a:srgbClr val="002060"/>
                </a:solidFill>
              </a:rPr>
              <a:t>two</a:t>
            </a:r>
            <a:r>
              <a:rPr lang="en-US" b="1" i="1" dirty="0">
                <a:solidFill>
                  <a:srgbClr val="002060"/>
                </a:solidFill>
              </a:rPr>
              <a:t> </a:t>
            </a:r>
          </a:p>
          <a:p>
            <a:pPr marL="0" indent="0">
              <a:buNone/>
            </a:pPr>
            <a:r>
              <a:rPr lang="en-US" b="1" i="1" dirty="0" smtClean="0">
                <a:solidFill>
                  <a:srgbClr val="002060"/>
                </a:solidFill>
              </a:rPr>
              <a:t>              </a:t>
            </a:r>
            <a:endParaRPr lang="en-US" b="1" i="1" dirty="0">
              <a:solidFill>
                <a:srgbClr val="002060"/>
              </a:solidFill>
            </a:endParaRPr>
          </a:p>
          <a:p>
            <a:endParaRPr lang="en-US" dirty="0" smtClean="0"/>
          </a:p>
          <a:p>
            <a:pPr marL="0" indent="0">
              <a:buNone/>
            </a:pPr>
            <a:endParaRPr lang="en-US" b="1" i="1" dirty="0">
              <a:solidFill>
                <a:srgbClr val="002060"/>
              </a:solidFill>
            </a:endParaRPr>
          </a:p>
          <a:p>
            <a:endParaRPr lang="en-IN" dirty="0"/>
          </a:p>
        </p:txBody>
      </p:sp>
      <p:sp>
        <p:nvSpPr>
          <p:cNvPr id="4" name="TextBox 3"/>
          <p:cNvSpPr txBox="1"/>
          <p:nvPr/>
        </p:nvSpPr>
        <p:spPr>
          <a:xfrm>
            <a:off x="3844636" y="6192982"/>
            <a:ext cx="5070763" cy="369332"/>
          </a:xfrm>
          <a:prstGeom prst="rect">
            <a:avLst/>
          </a:prstGeom>
          <a:noFill/>
        </p:spPr>
        <p:txBody>
          <a:bodyPr wrap="square" rtlCol="0">
            <a:spAutoFit/>
          </a:bodyPr>
          <a:lstStyle/>
          <a:p>
            <a:r>
              <a:rPr lang="en-IN" dirty="0" smtClean="0">
                <a:solidFill>
                  <a:srgbClr val="FF0000"/>
                </a:solidFill>
                <a:effectLst>
                  <a:outerShdw blurRad="38100" dist="38100" dir="2700000" algn="tl">
                    <a:srgbClr val="000000">
                      <a:alpha val="43137"/>
                    </a:srgbClr>
                  </a:outerShdw>
                </a:effectLst>
              </a:rPr>
              <a:t>Moral of the story – SLL is complement for SRL</a:t>
            </a:r>
            <a:endParaRPr lang="en-IN" dirty="0">
              <a:solidFill>
                <a:srgbClr val="FF0000"/>
              </a:solidFill>
              <a:effectLst>
                <a:outerShdw blurRad="38100" dist="38100" dir="2700000" algn="tl">
                  <a:srgbClr val="000000">
                    <a:alpha val="43137"/>
                  </a:srgbClr>
                </a:outerShdw>
              </a:effectLst>
            </a:endParaRPr>
          </a:p>
        </p:txBody>
      </p:sp>
      <p:sp>
        <p:nvSpPr>
          <p:cNvPr id="5" name="Date Placeholder 4"/>
          <p:cNvSpPr>
            <a:spLocks noGrp="1"/>
          </p:cNvSpPr>
          <p:nvPr>
            <p:ph type="dt" sz="half" idx="10"/>
          </p:nvPr>
        </p:nvSpPr>
        <p:spPr/>
        <p:txBody>
          <a:bodyPr/>
          <a:lstStyle/>
          <a:p>
            <a:fld id="{815FF063-E230-452A-97D6-CF15E0397829}" type="datetime1">
              <a:rPr lang="en-US" smtClean="0"/>
              <a:t>6/20/2018</a:t>
            </a:fld>
            <a:endParaRPr lang="en-US" dirty="0"/>
          </a:p>
        </p:txBody>
      </p:sp>
      <p:sp>
        <p:nvSpPr>
          <p:cNvPr id="6" name="Footer Placeholder 5"/>
          <p:cNvSpPr>
            <a:spLocks noGrp="1"/>
          </p:cNvSpPr>
          <p:nvPr>
            <p:ph type="ftr" sz="quarter" idx="11"/>
          </p:nvPr>
        </p:nvSpPr>
        <p:spPr/>
        <p:txBody>
          <a:bodyPr/>
          <a:lstStyle/>
          <a:p>
            <a:r>
              <a:rPr lang="en-IN" smtClean="0"/>
              <a:t>COA by Shriram K Vasudevan</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75</a:t>
            </a:fld>
            <a:endParaRPr lang="en-US" dirty="0"/>
          </a:p>
        </p:txBody>
      </p:sp>
    </p:spTree>
    <p:extLst>
      <p:ext uri="{BB962C8B-B14F-4D97-AF65-F5344CB8AC3E}">
        <p14:creationId xmlns:p14="http://schemas.microsoft.com/office/powerpoint/2010/main" val="192478008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Contd.,</a:t>
            </a:r>
            <a:endParaRPr lang="en-IN" dirty="0"/>
          </a:p>
        </p:txBody>
      </p:sp>
      <p:sp>
        <p:nvSpPr>
          <p:cNvPr id="3" name="Content Placeholder 2"/>
          <p:cNvSpPr>
            <a:spLocks noGrp="1"/>
          </p:cNvSpPr>
          <p:nvPr>
            <p:ph idx="1"/>
          </p:nvPr>
        </p:nvSpPr>
        <p:spPr>
          <a:xfrm>
            <a:off x="1371600" y="1475509"/>
            <a:ext cx="9601200" cy="4391891"/>
          </a:xfrm>
        </p:spPr>
        <p:txBody>
          <a:bodyPr/>
          <a:lstStyle/>
          <a:p>
            <a:r>
              <a:rPr lang="en-US" dirty="0" smtClean="0"/>
              <a:t>The instruction to perform the SLL is presented below. The result is expected to be moved to $t3. The content to be shifted is present in $s2.  </a:t>
            </a:r>
            <a:endParaRPr lang="en-US" dirty="0"/>
          </a:p>
          <a:p>
            <a:pPr marL="0" indent="0">
              <a:buNone/>
            </a:pPr>
            <a:r>
              <a:rPr lang="en-US" sz="1800" b="1" dirty="0">
                <a:solidFill>
                  <a:srgbClr val="C00000"/>
                </a:solidFill>
              </a:rPr>
              <a:t>		</a:t>
            </a:r>
            <a:r>
              <a:rPr lang="en-US" sz="1800" b="1" dirty="0">
                <a:solidFill>
                  <a:srgbClr val="00B050"/>
                </a:solidFill>
              </a:rPr>
              <a:t>sll $</a:t>
            </a:r>
            <a:r>
              <a:rPr lang="en-US" sz="1800" b="1" dirty="0" smtClean="0">
                <a:solidFill>
                  <a:srgbClr val="00B050"/>
                </a:solidFill>
              </a:rPr>
              <a:t>t3,$s2,4          </a:t>
            </a:r>
            <a:r>
              <a:rPr lang="en-US" sz="1800" b="1" dirty="0">
                <a:solidFill>
                  <a:srgbClr val="00B050"/>
                </a:solidFill>
              </a:rPr>
              <a:t># reg $t2 = reg $</a:t>
            </a:r>
            <a:r>
              <a:rPr lang="en-US" sz="1800" b="1" dirty="0" smtClean="0">
                <a:solidFill>
                  <a:srgbClr val="00B050"/>
                </a:solidFill>
              </a:rPr>
              <a:t>s2 </a:t>
            </a:r>
            <a:r>
              <a:rPr lang="en-US" sz="1800" b="1" dirty="0">
                <a:solidFill>
                  <a:srgbClr val="00B050"/>
                </a:solidFill>
              </a:rPr>
              <a:t>&lt;&lt; 4 bits</a:t>
            </a:r>
          </a:p>
          <a:p>
            <a:r>
              <a:rPr lang="en-IN" dirty="0" smtClean="0"/>
              <a:t>Time has come to use the SHIFT field in the R – Type Instruction. (Remember??, we marked it not applicable, earlier) </a:t>
            </a:r>
            <a:endParaRPr lang="en-IN" dirty="0"/>
          </a:p>
        </p:txBody>
      </p:sp>
      <p:sp>
        <p:nvSpPr>
          <p:cNvPr id="4" name="Date Placeholder 3"/>
          <p:cNvSpPr>
            <a:spLocks noGrp="1"/>
          </p:cNvSpPr>
          <p:nvPr>
            <p:ph type="dt" sz="half" idx="10"/>
          </p:nvPr>
        </p:nvSpPr>
        <p:spPr/>
        <p:txBody>
          <a:bodyPr/>
          <a:lstStyle/>
          <a:p>
            <a:fld id="{3C0482D2-59FE-42EC-9AD8-93A947FBB52A}" type="datetime1">
              <a:rPr lang="en-US" smtClean="0"/>
              <a:t>6/20/2018</a:t>
            </a:fld>
            <a:endParaRPr lang="en-US" dirty="0"/>
          </a:p>
        </p:txBody>
      </p:sp>
      <p:sp>
        <p:nvSpPr>
          <p:cNvPr id="6" name="Footer Placeholder 5"/>
          <p:cNvSpPr>
            <a:spLocks noGrp="1"/>
          </p:cNvSpPr>
          <p:nvPr>
            <p:ph type="ftr" sz="quarter" idx="11"/>
          </p:nvPr>
        </p:nvSpPr>
        <p:spPr/>
        <p:txBody>
          <a:bodyPr/>
          <a:lstStyle/>
          <a:p>
            <a:r>
              <a:rPr lang="en-IN" smtClean="0"/>
              <a:t>COA by Shriram K Vasudevan</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76</a:t>
            </a:fld>
            <a:endParaRPr lang="en-US" dirty="0"/>
          </a:p>
        </p:txBody>
      </p:sp>
      <p:pic>
        <p:nvPicPr>
          <p:cNvPr id="8" name="Picture 7"/>
          <p:cNvPicPr>
            <a:picLocks noChangeAspect="1"/>
          </p:cNvPicPr>
          <p:nvPr/>
        </p:nvPicPr>
        <p:blipFill>
          <a:blip r:embed="rId2"/>
          <a:stretch>
            <a:fillRect/>
          </a:stretch>
        </p:blipFill>
        <p:spPr>
          <a:xfrm>
            <a:off x="3583219" y="3490046"/>
            <a:ext cx="5591175" cy="3286125"/>
          </a:xfrm>
          <a:prstGeom prst="rect">
            <a:avLst/>
          </a:prstGeom>
        </p:spPr>
      </p:pic>
    </p:spTree>
    <p:extLst>
      <p:ext uri="{BB962C8B-B14F-4D97-AF65-F5344CB8AC3E}">
        <p14:creationId xmlns:p14="http://schemas.microsoft.com/office/powerpoint/2010/main" val="53287145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Additional Responsibility of SLL</a:t>
            </a:r>
            <a:endParaRPr lang="en-IN" dirty="0"/>
          </a:p>
        </p:txBody>
      </p:sp>
      <p:sp>
        <p:nvSpPr>
          <p:cNvPr id="3" name="Content Placeholder 2"/>
          <p:cNvSpPr>
            <a:spLocks noGrp="1"/>
          </p:cNvSpPr>
          <p:nvPr>
            <p:ph idx="1"/>
          </p:nvPr>
        </p:nvSpPr>
        <p:spPr/>
        <p:txBody>
          <a:bodyPr/>
          <a:lstStyle/>
          <a:p>
            <a:r>
              <a:rPr lang="en-US" dirty="0"/>
              <a:t>Shifting left by </a:t>
            </a:r>
            <a:r>
              <a:rPr lang="en-US" i="1" dirty="0" smtClean="0"/>
              <a:t>n </a:t>
            </a:r>
            <a:r>
              <a:rPr lang="en-US" dirty="0"/>
              <a:t>bits gives the same result as multiplying by </a:t>
            </a:r>
            <a:r>
              <a:rPr lang="en-US" dirty="0" smtClean="0"/>
              <a:t>2^</a:t>
            </a:r>
            <a:r>
              <a:rPr lang="en-US" i="1" dirty="0" smtClean="0"/>
              <a:t>n.</a:t>
            </a:r>
          </a:p>
          <a:p>
            <a:r>
              <a:rPr lang="en-US" dirty="0" smtClean="0"/>
              <a:t>How this is possible? Simple, see below. </a:t>
            </a:r>
          </a:p>
          <a:p>
            <a:endParaRPr lang="en-US" i="1" dirty="0"/>
          </a:p>
          <a:p>
            <a:endParaRPr lang="en-IN" dirty="0"/>
          </a:p>
        </p:txBody>
      </p:sp>
      <p:pic>
        <p:nvPicPr>
          <p:cNvPr id="5" name="Picture 4"/>
          <p:cNvPicPr>
            <a:picLocks noChangeAspect="1"/>
          </p:cNvPicPr>
          <p:nvPr/>
        </p:nvPicPr>
        <p:blipFill>
          <a:blip r:embed="rId2"/>
          <a:stretch>
            <a:fillRect/>
          </a:stretch>
        </p:blipFill>
        <p:spPr>
          <a:xfrm>
            <a:off x="4214812" y="3679249"/>
            <a:ext cx="4544906" cy="1879888"/>
          </a:xfrm>
          <a:prstGeom prst="rect">
            <a:avLst/>
          </a:prstGeom>
        </p:spPr>
      </p:pic>
      <p:sp>
        <p:nvSpPr>
          <p:cNvPr id="4" name="Date Placeholder 3"/>
          <p:cNvSpPr>
            <a:spLocks noGrp="1"/>
          </p:cNvSpPr>
          <p:nvPr>
            <p:ph type="dt" sz="half" idx="10"/>
          </p:nvPr>
        </p:nvSpPr>
        <p:spPr/>
        <p:txBody>
          <a:bodyPr/>
          <a:lstStyle/>
          <a:p>
            <a:fld id="{6D2BFF70-19CF-4177-8A75-62D90D1C557B}" type="datetime1">
              <a:rPr lang="en-US" smtClean="0"/>
              <a:t>6/20/2018</a:t>
            </a:fld>
            <a:endParaRPr lang="en-US" dirty="0"/>
          </a:p>
        </p:txBody>
      </p:sp>
      <p:sp>
        <p:nvSpPr>
          <p:cNvPr id="6" name="Footer Placeholder 5"/>
          <p:cNvSpPr>
            <a:spLocks noGrp="1"/>
          </p:cNvSpPr>
          <p:nvPr>
            <p:ph type="ftr" sz="quarter" idx="11"/>
          </p:nvPr>
        </p:nvSpPr>
        <p:spPr/>
        <p:txBody>
          <a:bodyPr/>
          <a:lstStyle/>
          <a:p>
            <a:r>
              <a:rPr lang="en-IN" smtClean="0"/>
              <a:t>COA by Shriram K Vasudevan</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77</a:t>
            </a:fld>
            <a:endParaRPr lang="en-US" dirty="0"/>
          </a:p>
        </p:txBody>
      </p:sp>
    </p:spTree>
    <p:extLst>
      <p:ext uri="{BB962C8B-B14F-4D97-AF65-F5344CB8AC3E}">
        <p14:creationId xmlns:p14="http://schemas.microsoft.com/office/powerpoint/2010/main" val="37166290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and it is AND! </a:t>
            </a:r>
            <a:endParaRPr lang="en-IN" dirty="0"/>
          </a:p>
        </p:txBody>
      </p:sp>
      <p:sp>
        <p:nvSpPr>
          <p:cNvPr id="3" name="Content Placeholder 2"/>
          <p:cNvSpPr>
            <a:spLocks noGrp="1"/>
          </p:cNvSpPr>
          <p:nvPr>
            <p:ph idx="1"/>
          </p:nvPr>
        </p:nvSpPr>
        <p:spPr>
          <a:xfrm>
            <a:off x="1371600" y="1735282"/>
            <a:ext cx="9996055" cy="4048991"/>
          </a:xfrm>
        </p:spPr>
        <p:txBody>
          <a:bodyPr>
            <a:normAutofit/>
          </a:bodyPr>
          <a:lstStyle/>
          <a:p>
            <a:r>
              <a:rPr lang="en-US" dirty="0" smtClean="0"/>
              <a:t>AND needs both the bits to be 1. You remember AND truth table? </a:t>
            </a:r>
          </a:p>
          <a:p>
            <a:r>
              <a:rPr lang="en-US" dirty="0" smtClean="0">
                <a:solidFill>
                  <a:srgbClr val="0070C0"/>
                </a:solidFill>
              </a:rPr>
              <a:t>Let us take a situation: </a:t>
            </a:r>
          </a:p>
          <a:p>
            <a:r>
              <a:rPr lang="en-US" dirty="0" smtClean="0">
                <a:solidFill>
                  <a:srgbClr val="0070C0"/>
                </a:solidFill>
              </a:rPr>
              <a:t>Register $t2 has the following content:  </a:t>
            </a:r>
          </a:p>
          <a:p>
            <a:pPr lvl="1"/>
            <a:r>
              <a:rPr lang="en-US" dirty="0" smtClean="0"/>
              <a:t>0000 </a:t>
            </a:r>
            <a:r>
              <a:rPr lang="en-US" dirty="0"/>
              <a:t>0000 0000 0000 0000 </a:t>
            </a:r>
            <a:r>
              <a:rPr lang="en-US" dirty="0" smtClean="0">
                <a:solidFill>
                  <a:srgbClr val="FF0000"/>
                </a:solidFill>
              </a:rPr>
              <a:t>11</a:t>
            </a:r>
            <a:r>
              <a:rPr lang="en-US" dirty="0">
                <a:solidFill>
                  <a:srgbClr val="FF0000"/>
                </a:solidFill>
              </a:rPr>
              <a:t>1</a:t>
            </a:r>
            <a:r>
              <a:rPr lang="en-US" dirty="0" smtClean="0">
                <a:solidFill>
                  <a:srgbClr val="FF0000"/>
                </a:solidFill>
              </a:rPr>
              <a:t>1</a:t>
            </a:r>
            <a:r>
              <a:rPr lang="en-US" dirty="0" smtClean="0"/>
              <a:t> </a:t>
            </a:r>
            <a:r>
              <a:rPr lang="en-US" dirty="0"/>
              <a:t>0000 0000</a:t>
            </a:r>
            <a:r>
              <a:rPr lang="en-US" sz="1800" dirty="0"/>
              <a:t>two</a:t>
            </a:r>
          </a:p>
          <a:p>
            <a:r>
              <a:rPr lang="en-US" dirty="0">
                <a:solidFill>
                  <a:srgbClr val="0070C0"/>
                </a:solidFill>
              </a:rPr>
              <a:t>Register $</a:t>
            </a:r>
            <a:r>
              <a:rPr lang="en-US" dirty="0" smtClean="0">
                <a:solidFill>
                  <a:srgbClr val="0070C0"/>
                </a:solidFill>
              </a:rPr>
              <a:t>t1 </a:t>
            </a:r>
            <a:r>
              <a:rPr lang="en-US" dirty="0">
                <a:solidFill>
                  <a:srgbClr val="0070C0"/>
                </a:solidFill>
              </a:rPr>
              <a:t>has the following content:  </a:t>
            </a:r>
          </a:p>
          <a:p>
            <a:pPr lvl="1"/>
            <a:r>
              <a:rPr lang="en-US" dirty="0" smtClean="0"/>
              <a:t>0000 </a:t>
            </a:r>
            <a:r>
              <a:rPr lang="en-US" dirty="0"/>
              <a:t>0000 0000 0000 </a:t>
            </a:r>
            <a:r>
              <a:rPr lang="en-US" dirty="0" smtClean="0">
                <a:solidFill>
                  <a:srgbClr val="FF0000"/>
                </a:solidFill>
              </a:rPr>
              <a:t>1111</a:t>
            </a:r>
            <a:r>
              <a:rPr lang="en-US" dirty="0" smtClean="0"/>
              <a:t> </a:t>
            </a:r>
            <a:r>
              <a:rPr lang="en-US" dirty="0">
                <a:solidFill>
                  <a:srgbClr val="FF0000"/>
                </a:solidFill>
              </a:rPr>
              <a:t>11</a:t>
            </a:r>
            <a:r>
              <a:rPr lang="en-US" dirty="0"/>
              <a:t>00 0000 0000</a:t>
            </a:r>
            <a:r>
              <a:rPr lang="en-US" sz="1800" dirty="0"/>
              <a:t>two</a:t>
            </a:r>
          </a:p>
          <a:p>
            <a:pPr marL="384048" lvl="1">
              <a:spcBef>
                <a:spcPts val="1000"/>
              </a:spcBef>
              <a:buFont typeface="Franklin Gothic Book" panose="020B0503020102020204" pitchFamily="34" charset="0"/>
              <a:buChar char="■"/>
            </a:pPr>
            <a:r>
              <a:rPr lang="en-US" i="0" dirty="0" smtClean="0">
                <a:solidFill>
                  <a:srgbClr val="FF0000"/>
                </a:solidFill>
              </a:rPr>
              <a:t>We got to AND these two. Result to be stored in $S1</a:t>
            </a:r>
          </a:p>
          <a:p>
            <a:pPr lvl="1"/>
            <a:r>
              <a:rPr lang="en-US" dirty="0" smtClean="0">
                <a:solidFill>
                  <a:srgbClr val="0070C0"/>
                </a:solidFill>
              </a:rPr>
              <a:t>and $s1,$t1,$t2</a:t>
            </a:r>
            <a:r>
              <a:rPr lang="en-US" dirty="0" smtClean="0"/>
              <a:t> 				# reg $s1 = reg $t1 &amp; reg $t2</a:t>
            </a:r>
          </a:p>
          <a:p>
            <a:pPr lvl="1"/>
            <a:r>
              <a:rPr lang="en-US" dirty="0" smtClean="0"/>
              <a:t>0000 </a:t>
            </a:r>
            <a:r>
              <a:rPr lang="en-US" dirty="0"/>
              <a:t>0000 0000 0000 0000 </a:t>
            </a:r>
            <a:r>
              <a:rPr lang="en-US" dirty="0">
                <a:solidFill>
                  <a:srgbClr val="FF0000"/>
                </a:solidFill>
              </a:rPr>
              <a:t>11</a:t>
            </a:r>
            <a:r>
              <a:rPr lang="en-US" dirty="0"/>
              <a:t>00 0000 0000</a:t>
            </a:r>
            <a:r>
              <a:rPr lang="en-US" sz="1800" dirty="0"/>
              <a:t>two (Hope you understand) . . .</a:t>
            </a:r>
            <a:endParaRPr lang="en-US" dirty="0"/>
          </a:p>
          <a:p>
            <a:endParaRPr lang="en-IN"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9788950" y="172781"/>
            <a:ext cx="2245888" cy="1915791"/>
          </a:xfrm>
          <a:prstGeom prst="rect">
            <a:avLst/>
          </a:prstGeom>
        </p:spPr>
      </p:pic>
      <p:sp>
        <p:nvSpPr>
          <p:cNvPr id="4" name="TextBox 3"/>
          <p:cNvSpPr txBox="1"/>
          <p:nvPr/>
        </p:nvSpPr>
        <p:spPr>
          <a:xfrm>
            <a:off x="3429000" y="5933209"/>
            <a:ext cx="5746173"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IN" dirty="0" smtClean="0">
                <a:solidFill>
                  <a:schemeClr val="accent6">
                    <a:lumMod val="75000"/>
                  </a:schemeClr>
                </a:solidFill>
              </a:rPr>
              <a:t>AND Can be used for BIT MASKING! WHAT WE DID HERE IS “MASKING” and nothing else!</a:t>
            </a:r>
            <a:endParaRPr lang="en-IN" dirty="0">
              <a:solidFill>
                <a:schemeClr val="accent6">
                  <a:lumMod val="75000"/>
                </a:schemeClr>
              </a:solidFill>
            </a:endParaRPr>
          </a:p>
        </p:txBody>
      </p:sp>
      <p:sp>
        <p:nvSpPr>
          <p:cNvPr id="6" name="Date Placeholder 5"/>
          <p:cNvSpPr>
            <a:spLocks noGrp="1"/>
          </p:cNvSpPr>
          <p:nvPr>
            <p:ph type="dt" sz="half" idx="10"/>
          </p:nvPr>
        </p:nvSpPr>
        <p:spPr/>
        <p:txBody>
          <a:bodyPr/>
          <a:lstStyle/>
          <a:p>
            <a:fld id="{C1BE94DC-4150-40A5-B512-D28C79D982D7}" type="datetime1">
              <a:rPr lang="en-US" smtClean="0"/>
              <a:t>6/20/2018</a:t>
            </a:fld>
            <a:endParaRPr lang="en-US" dirty="0"/>
          </a:p>
        </p:txBody>
      </p:sp>
      <p:sp>
        <p:nvSpPr>
          <p:cNvPr id="7" name="Footer Placeholder 6"/>
          <p:cNvSpPr>
            <a:spLocks noGrp="1"/>
          </p:cNvSpPr>
          <p:nvPr>
            <p:ph type="ftr" sz="quarter" idx="11"/>
          </p:nvPr>
        </p:nvSpPr>
        <p:spPr/>
        <p:txBody>
          <a:bodyPr/>
          <a:lstStyle/>
          <a:p>
            <a:r>
              <a:rPr lang="en-IN" smtClean="0"/>
              <a:t>COA by Shriram K Vasudevan</a:t>
            </a:r>
            <a:endParaRPr lang="en-US" dirty="0"/>
          </a:p>
        </p:txBody>
      </p:sp>
      <p:sp>
        <p:nvSpPr>
          <p:cNvPr id="8" name="Slide Number Placeholder 7"/>
          <p:cNvSpPr>
            <a:spLocks noGrp="1"/>
          </p:cNvSpPr>
          <p:nvPr>
            <p:ph type="sldNum" sz="quarter" idx="12"/>
          </p:nvPr>
        </p:nvSpPr>
        <p:spPr/>
        <p:txBody>
          <a:bodyPr/>
          <a:lstStyle/>
          <a:p>
            <a:fld id="{69E57DC2-970A-4B3E-BB1C-7A09969E49DF}" type="slidenum">
              <a:rPr lang="en-US" smtClean="0"/>
              <a:t>78</a:t>
            </a:fld>
            <a:endParaRPr lang="en-US" dirty="0"/>
          </a:p>
        </p:txBody>
      </p:sp>
    </p:spTree>
    <p:extLst>
      <p:ext uri="{BB962C8B-B14F-4D97-AF65-F5344CB8AC3E}">
        <p14:creationId xmlns:p14="http://schemas.microsoft.com/office/powerpoint/2010/main" val="147666283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now it is OR, or we quit!</a:t>
            </a:r>
            <a:endParaRPr lang="en-IN" dirty="0"/>
          </a:p>
        </p:txBody>
      </p:sp>
      <p:sp>
        <p:nvSpPr>
          <p:cNvPr id="3" name="Content Placeholder 2"/>
          <p:cNvSpPr>
            <a:spLocks noGrp="1"/>
          </p:cNvSpPr>
          <p:nvPr>
            <p:ph idx="1"/>
          </p:nvPr>
        </p:nvSpPr>
        <p:spPr/>
        <p:txBody>
          <a:bodyPr>
            <a:normAutofit fontScale="92500" lnSpcReduction="10000"/>
          </a:bodyPr>
          <a:lstStyle/>
          <a:p>
            <a:r>
              <a:rPr lang="en-IN" dirty="0" smtClean="0"/>
              <a:t>When there is AND, there is OR as well. </a:t>
            </a:r>
          </a:p>
          <a:p>
            <a:r>
              <a:rPr lang="en-US" dirty="0" smtClean="0"/>
              <a:t>Again, refer the truth table. If 1 is there at A or B, result is 1.  </a:t>
            </a:r>
            <a:endParaRPr lang="en-US" dirty="0">
              <a:solidFill>
                <a:srgbClr val="FF0000"/>
              </a:solidFill>
            </a:endParaRPr>
          </a:p>
          <a:p>
            <a:r>
              <a:rPr lang="en-US" dirty="0">
                <a:solidFill>
                  <a:srgbClr val="0070C0"/>
                </a:solidFill>
              </a:rPr>
              <a:t>Register $t2 has the following content:  </a:t>
            </a:r>
          </a:p>
          <a:p>
            <a:pPr lvl="1"/>
            <a:r>
              <a:rPr lang="en-US" dirty="0" smtClean="0"/>
              <a:t>0000 </a:t>
            </a:r>
            <a:r>
              <a:rPr lang="en-US" dirty="0"/>
              <a:t>0000 0000 0000 0000 </a:t>
            </a:r>
            <a:r>
              <a:rPr lang="en-US" dirty="0" smtClean="0">
                <a:solidFill>
                  <a:schemeClr val="tx1"/>
                </a:solidFill>
              </a:rPr>
              <a:t>00</a:t>
            </a:r>
            <a:r>
              <a:rPr lang="en-US" dirty="0" smtClean="0">
                <a:solidFill>
                  <a:srgbClr val="FF0000"/>
                </a:solidFill>
              </a:rPr>
              <a:t>11</a:t>
            </a:r>
            <a:r>
              <a:rPr lang="en-US" dirty="0" smtClean="0"/>
              <a:t> </a:t>
            </a:r>
            <a:r>
              <a:rPr lang="en-US" dirty="0"/>
              <a:t>0000 0000</a:t>
            </a:r>
            <a:r>
              <a:rPr lang="en-US" sz="1800" dirty="0"/>
              <a:t>two</a:t>
            </a:r>
          </a:p>
          <a:p>
            <a:r>
              <a:rPr lang="en-US" dirty="0">
                <a:solidFill>
                  <a:srgbClr val="0070C0"/>
                </a:solidFill>
              </a:rPr>
              <a:t>Register $t1 has the following content:  </a:t>
            </a:r>
          </a:p>
          <a:p>
            <a:pPr lvl="1"/>
            <a:r>
              <a:rPr lang="en-US" dirty="0" smtClean="0"/>
              <a:t>0000 </a:t>
            </a:r>
            <a:r>
              <a:rPr lang="en-US" dirty="0"/>
              <a:t>0000 0000 0000 00</a:t>
            </a:r>
            <a:r>
              <a:rPr lang="en-US" dirty="0">
                <a:solidFill>
                  <a:srgbClr val="FF0000"/>
                </a:solidFill>
              </a:rPr>
              <a:t>11</a:t>
            </a:r>
            <a:r>
              <a:rPr lang="en-US" dirty="0"/>
              <a:t> </a:t>
            </a:r>
            <a:r>
              <a:rPr lang="en-US" dirty="0" smtClean="0">
                <a:solidFill>
                  <a:srgbClr val="FF0000"/>
                </a:solidFill>
              </a:rPr>
              <a:t>111</a:t>
            </a:r>
            <a:r>
              <a:rPr lang="en-US" dirty="0" smtClean="0"/>
              <a:t>0 </a:t>
            </a:r>
            <a:r>
              <a:rPr lang="en-US" dirty="0"/>
              <a:t>0000 0000</a:t>
            </a:r>
            <a:r>
              <a:rPr lang="en-US" sz="1800" dirty="0"/>
              <a:t>two</a:t>
            </a:r>
          </a:p>
          <a:p>
            <a:pPr marL="384048" lvl="1">
              <a:spcBef>
                <a:spcPts val="1000"/>
              </a:spcBef>
              <a:buFont typeface="Franklin Gothic Book" panose="020B0503020102020204" pitchFamily="34" charset="0"/>
              <a:buChar char="■"/>
            </a:pPr>
            <a:r>
              <a:rPr lang="en-US" sz="2800" i="0" dirty="0">
                <a:solidFill>
                  <a:srgbClr val="FF0000"/>
                </a:solidFill>
              </a:rPr>
              <a:t>We got to </a:t>
            </a:r>
            <a:r>
              <a:rPr lang="en-US" sz="2800" i="0" dirty="0" smtClean="0">
                <a:solidFill>
                  <a:srgbClr val="FF0000"/>
                </a:solidFill>
              </a:rPr>
              <a:t>OR these </a:t>
            </a:r>
            <a:r>
              <a:rPr lang="en-US" sz="2800" i="0" dirty="0">
                <a:solidFill>
                  <a:srgbClr val="FF0000"/>
                </a:solidFill>
              </a:rPr>
              <a:t>two. Result to be stored in $S1</a:t>
            </a:r>
          </a:p>
          <a:p>
            <a:pPr lvl="1"/>
            <a:r>
              <a:rPr lang="en-US" dirty="0" smtClean="0">
                <a:solidFill>
                  <a:srgbClr val="0070C0"/>
                </a:solidFill>
              </a:rPr>
              <a:t>OR $s1,$</a:t>
            </a:r>
            <a:r>
              <a:rPr lang="en-US" dirty="0">
                <a:solidFill>
                  <a:srgbClr val="0070C0"/>
                </a:solidFill>
              </a:rPr>
              <a:t>t1,$t2</a:t>
            </a:r>
            <a:r>
              <a:rPr lang="en-US" dirty="0"/>
              <a:t> # reg </a:t>
            </a:r>
            <a:r>
              <a:rPr lang="en-US" dirty="0" smtClean="0"/>
              <a:t>$s1 </a:t>
            </a:r>
            <a:r>
              <a:rPr lang="en-US" dirty="0"/>
              <a:t>= reg $t1 | reg $t2</a:t>
            </a:r>
          </a:p>
          <a:p>
            <a:pPr marL="685800" lvl="2">
              <a:spcBef>
                <a:spcPts val="1000"/>
              </a:spcBef>
            </a:pPr>
            <a:r>
              <a:rPr lang="en-US" dirty="0"/>
              <a:t>0000 0000 0000 0000 00</a:t>
            </a:r>
            <a:r>
              <a:rPr lang="en-US" dirty="0">
                <a:solidFill>
                  <a:srgbClr val="FF0000"/>
                </a:solidFill>
              </a:rPr>
              <a:t>11</a:t>
            </a:r>
            <a:r>
              <a:rPr lang="en-US" dirty="0"/>
              <a:t> </a:t>
            </a:r>
            <a:r>
              <a:rPr lang="en-US" dirty="0" smtClean="0">
                <a:solidFill>
                  <a:srgbClr val="FF0000"/>
                </a:solidFill>
              </a:rPr>
              <a:t>1111</a:t>
            </a:r>
            <a:r>
              <a:rPr lang="en-US" dirty="0" smtClean="0"/>
              <a:t> </a:t>
            </a:r>
            <a:r>
              <a:rPr lang="en-US" dirty="0"/>
              <a:t>0000 0000</a:t>
            </a:r>
            <a:r>
              <a:rPr lang="en-US" sz="1400" dirty="0"/>
              <a:t>two</a:t>
            </a:r>
          </a:p>
          <a:p>
            <a:endParaRPr lang="en-IN" dirty="0"/>
          </a:p>
        </p:txBody>
      </p:sp>
      <p:pic>
        <p:nvPicPr>
          <p:cNvPr id="4" name="Picture 3"/>
          <p:cNvPicPr>
            <a:picLocks noChangeAspect="1"/>
          </p:cNvPicPr>
          <p:nvPr/>
        </p:nvPicPr>
        <p:blipFill>
          <a:blip r:embed="rId2"/>
          <a:stretch>
            <a:fillRect/>
          </a:stretch>
        </p:blipFill>
        <p:spPr>
          <a:xfrm>
            <a:off x="9847990" y="36381"/>
            <a:ext cx="2249619" cy="2249619"/>
          </a:xfrm>
          <a:prstGeom prst="rect">
            <a:avLst/>
          </a:prstGeom>
        </p:spPr>
      </p:pic>
      <p:sp>
        <p:nvSpPr>
          <p:cNvPr id="5" name="Date Placeholder 4"/>
          <p:cNvSpPr>
            <a:spLocks noGrp="1"/>
          </p:cNvSpPr>
          <p:nvPr>
            <p:ph type="dt" sz="half" idx="10"/>
          </p:nvPr>
        </p:nvSpPr>
        <p:spPr/>
        <p:txBody>
          <a:bodyPr/>
          <a:lstStyle/>
          <a:p>
            <a:fld id="{4E43E232-9F2F-43D3-970F-DFC35A92B800}" type="datetime1">
              <a:rPr lang="en-US" smtClean="0"/>
              <a:t>6/20/2018</a:t>
            </a:fld>
            <a:endParaRPr lang="en-US" dirty="0"/>
          </a:p>
        </p:txBody>
      </p:sp>
      <p:sp>
        <p:nvSpPr>
          <p:cNvPr id="6" name="Footer Placeholder 5"/>
          <p:cNvSpPr>
            <a:spLocks noGrp="1"/>
          </p:cNvSpPr>
          <p:nvPr>
            <p:ph type="ftr" sz="quarter" idx="11"/>
          </p:nvPr>
        </p:nvSpPr>
        <p:spPr/>
        <p:txBody>
          <a:bodyPr/>
          <a:lstStyle/>
          <a:p>
            <a:r>
              <a:rPr lang="en-IN" smtClean="0"/>
              <a:t>COA by Shriram K Vasudevan</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79</a:t>
            </a:fld>
            <a:endParaRPr lang="en-US" dirty="0"/>
          </a:p>
        </p:txBody>
      </p:sp>
    </p:spTree>
    <p:extLst>
      <p:ext uri="{BB962C8B-B14F-4D97-AF65-F5344CB8AC3E}">
        <p14:creationId xmlns:p14="http://schemas.microsoft.com/office/powerpoint/2010/main" val="625743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ISA – Instruction Set Architecture</a:t>
            </a:r>
            <a:endParaRPr lang="en-IN" dirty="0"/>
          </a:p>
        </p:txBody>
      </p:sp>
      <p:sp>
        <p:nvSpPr>
          <p:cNvPr id="3" name="Content Placeholder 2"/>
          <p:cNvSpPr>
            <a:spLocks noGrp="1"/>
          </p:cNvSpPr>
          <p:nvPr>
            <p:ph idx="1"/>
          </p:nvPr>
        </p:nvSpPr>
        <p:spPr>
          <a:xfrm>
            <a:off x="1476103" y="1746068"/>
            <a:ext cx="9601200" cy="3581400"/>
          </a:xfrm>
        </p:spPr>
        <p:txBody>
          <a:bodyPr/>
          <a:lstStyle/>
          <a:p>
            <a:r>
              <a:rPr lang="en-IN" dirty="0"/>
              <a:t>Instruction Set Architecture, ISA, is an interface between the hardware and software and it is indeed playing the role of an instructor to instruct the hardware about what to be done through the software instructions. </a:t>
            </a:r>
            <a:endParaRPr lang="en-IN" dirty="0" smtClean="0"/>
          </a:p>
          <a:p>
            <a:r>
              <a:rPr lang="en-IN" dirty="0" smtClean="0"/>
              <a:t>In </a:t>
            </a:r>
            <a:r>
              <a:rPr lang="en-IN" dirty="0"/>
              <a:t>other words, ISA helps to utilize the hardware to its complete ability through the software instructions. </a:t>
            </a:r>
            <a:endParaRPr lang="en-IN" dirty="0" smtClean="0"/>
          </a:p>
          <a:p>
            <a:r>
              <a:rPr lang="en-IN" dirty="0" smtClean="0"/>
              <a:t>It </a:t>
            </a:r>
            <a:r>
              <a:rPr lang="en-IN" dirty="0"/>
              <a:t>is a mediator and acts as a frontier amid the software and hardware. </a:t>
            </a:r>
            <a:endParaRPr lang="en-IN" dirty="0" smtClean="0"/>
          </a:p>
          <a:p>
            <a:endParaRPr lang="en-IN" dirty="0"/>
          </a:p>
          <a:p>
            <a:endParaRPr lang="en-IN"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960223" y="4107179"/>
            <a:ext cx="4423954" cy="2440577"/>
          </a:xfrm>
          <a:prstGeom prst="rect">
            <a:avLst/>
          </a:prstGeom>
          <a:noFill/>
          <a:ln>
            <a:noFill/>
          </a:ln>
        </p:spPr>
      </p:pic>
      <p:sp>
        <p:nvSpPr>
          <p:cNvPr id="5" name="Date Placeholder 4"/>
          <p:cNvSpPr>
            <a:spLocks noGrp="1"/>
          </p:cNvSpPr>
          <p:nvPr>
            <p:ph type="dt" sz="half" idx="10"/>
          </p:nvPr>
        </p:nvSpPr>
        <p:spPr/>
        <p:txBody>
          <a:bodyPr/>
          <a:lstStyle/>
          <a:p>
            <a:fld id="{AFB84983-1DF2-42B2-BE49-8237EF83DDC7}" type="datetime1">
              <a:rPr lang="en-US" smtClean="0"/>
              <a:t>6/20/2018</a:t>
            </a:fld>
            <a:endParaRPr lang="en-US" dirty="0"/>
          </a:p>
        </p:txBody>
      </p:sp>
      <p:sp>
        <p:nvSpPr>
          <p:cNvPr id="6" name="Footer Placeholder 5"/>
          <p:cNvSpPr>
            <a:spLocks noGrp="1"/>
          </p:cNvSpPr>
          <p:nvPr>
            <p:ph type="ftr" sz="quarter" idx="11"/>
          </p:nvPr>
        </p:nvSpPr>
        <p:spPr/>
        <p:txBody>
          <a:bodyPr/>
          <a:lstStyle/>
          <a:p>
            <a:r>
              <a:rPr lang="en-IN" smtClean="0"/>
              <a:t>COA by Shriram K Vasudevan</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8</a:t>
            </a:fld>
            <a:endParaRPr lang="en-US" dirty="0"/>
          </a:p>
        </p:txBody>
      </p:sp>
    </p:spTree>
    <p:extLst>
      <p:ext uri="{BB962C8B-B14F-4D97-AF65-F5344CB8AC3E}">
        <p14:creationId xmlns:p14="http://schemas.microsoft.com/office/powerpoint/2010/main" val="295121559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NOT through NOR!</a:t>
            </a:r>
            <a:endParaRPr lang="en-IN" dirty="0"/>
          </a:p>
        </p:txBody>
      </p:sp>
      <p:sp>
        <p:nvSpPr>
          <p:cNvPr id="3" name="Content Placeholder 2"/>
          <p:cNvSpPr>
            <a:spLocks noGrp="1"/>
          </p:cNvSpPr>
          <p:nvPr>
            <p:ph idx="1"/>
          </p:nvPr>
        </p:nvSpPr>
        <p:spPr>
          <a:xfrm>
            <a:off x="1371600" y="2286000"/>
            <a:ext cx="10058400" cy="4229100"/>
          </a:xfrm>
        </p:spPr>
        <p:txBody>
          <a:bodyPr>
            <a:normAutofit fontScale="92500" lnSpcReduction="20000"/>
          </a:bodyPr>
          <a:lstStyle/>
          <a:p>
            <a:r>
              <a:rPr lang="en-IN" dirty="0" smtClean="0"/>
              <a:t>NOT is inversion operation and as you know, ‘0’ becomes ‘1’ and ‘1’ becomes ‘0’. </a:t>
            </a:r>
          </a:p>
          <a:p>
            <a:r>
              <a:rPr lang="en-IN" dirty="0" smtClean="0"/>
              <a:t>Let us assume: </a:t>
            </a:r>
          </a:p>
          <a:p>
            <a:pPr marL="228600" lvl="1">
              <a:spcBef>
                <a:spcPts val="1000"/>
              </a:spcBef>
            </a:pPr>
            <a:r>
              <a:rPr lang="en-US" sz="2800" dirty="0" smtClean="0">
                <a:solidFill>
                  <a:srgbClr val="0070C0"/>
                </a:solidFill>
              </a:rPr>
              <a:t> $t0 has the following content: </a:t>
            </a:r>
            <a:endParaRPr lang="en-US" sz="2800" dirty="0">
              <a:solidFill>
                <a:srgbClr val="0070C0"/>
              </a:solidFill>
            </a:endParaRPr>
          </a:p>
          <a:p>
            <a:pPr marL="530352" lvl="1" indent="0">
              <a:buNone/>
            </a:pPr>
            <a:r>
              <a:rPr lang="en-US" dirty="0"/>
              <a:t>0000 0000 0000 0000 </a:t>
            </a:r>
            <a:r>
              <a:rPr lang="en-US" dirty="0" smtClean="0"/>
              <a:t>00</a:t>
            </a:r>
            <a:r>
              <a:rPr lang="en-US" dirty="0" smtClean="0">
                <a:solidFill>
                  <a:schemeClr val="tx1"/>
                </a:solidFill>
              </a:rPr>
              <a:t>00</a:t>
            </a:r>
            <a:r>
              <a:rPr lang="en-US" dirty="0" smtClean="0"/>
              <a:t> </a:t>
            </a:r>
            <a:r>
              <a:rPr lang="en-US" dirty="0">
                <a:solidFill>
                  <a:srgbClr val="FF0000"/>
                </a:solidFill>
              </a:rPr>
              <a:t>11</a:t>
            </a:r>
            <a:r>
              <a:rPr lang="en-US" dirty="0"/>
              <a:t>00 0000 </a:t>
            </a:r>
            <a:r>
              <a:rPr lang="en-US" dirty="0" smtClean="0"/>
              <a:t>0000two</a:t>
            </a:r>
          </a:p>
          <a:p>
            <a:pPr marL="530352" lvl="1" indent="0">
              <a:buNone/>
            </a:pPr>
            <a:r>
              <a:rPr lang="en-US" sz="3200" dirty="0">
                <a:solidFill>
                  <a:srgbClr val="0070C0"/>
                </a:solidFill>
              </a:rPr>
              <a:t>And Register $</a:t>
            </a:r>
            <a:r>
              <a:rPr lang="en-US" sz="3200" dirty="0" smtClean="0">
                <a:solidFill>
                  <a:srgbClr val="0070C0"/>
                </a:solidFill>
              </a:rPr>
              <a:t>t1</a:t>
            </a:r>
          </a:p>
          <a:p>
            <a:pPr marL="530352" lvl="1" indent="0">
              <a:buNone/>
            </a:pPr>
            <a:r>
              <a:rPr lang="en-US" dirty="0" smtClean="0">
                <a:latin typeface="Minion-Regular"/>
              </a:rPr>
              <a:t>has </a:t>
            </a:r>
            <a:r>
              <a:rPr lang="en-US" dirty="0">
                <a:latin typeface="Minion-Regular"/>
              </a:rPr>
              <a:t>the value </a:t>
            </a:r>
            <a:r>
              <a:rPr lang="en-US" dirty="0" smtClean="0">
                <a:solidFill>
                  <a:srgbClr val="FF0000"/>
                </a:solidFill>
                <a:latin typeface="Minion-Regular"/>
              </a:rPr>
              <a:t>“0”</a:t>
            </a:r>
            <a:r>
              <a:rPr lang="en-US" dirty="0" smtClean="0">
                <a:latin typeface="Minion-Regular"/>
              </a:rPr>
              <a:t> </a:t>
            </a:r>
          </a:p>
          <a:p>
            <a:pPr marL="530352" lvl="1" indent="0">
              <a:buNone/>
            </a:pPr>
            <a:r>
              <a:rPr lang="en-US" dirty="0" smtClean="0">
                <a:latin typeface="Minion-Regular"/>
              </a:rPr>
              <a:t>Now, </a:t>
            </a:r>
          </a:p>
          <a:p>
            <a:pPr marL="530352" lvl="1" indent="0">
              <a:buNone/>
            </a:pPr>
            <a:endParaRPr lang="en-US" dirty="0"/>
          </a:p>
          <a:p>
            <a:pPr marL="530352" lvl="1" indent="0">
              <a:buNone/>
            </a:pPr>
            <a:endParaRPr lang="en-US" dirty="0"/>
          </a:p>
          <a:p>
            <a:r>
              <a:rPr lang="en-IN" dirty="0" smtClean="0"/>
              <a:t>The instruction is: </a:t>
            </a:r>
          </a:p>
          <a:p>
            <a:pPr marL="0" indent="0">
              <a:buNone/>
            </a:pPr>
            <a:r>
              <a:rPr lang="en-IN" dirty="0" smtClean="0"/>
              <a:t>	</a:t>
            </a:r>
            <a:r>
              <a:rPr lang="en-IN" b="1" dirty="0" smtClean="0">
                <a:solidFill>
                  <a:srgbClr val="0070C0"/>
                </a:solidFill>
              </a:rPr>
              <a:t>nor $S1, $t0, $t1   # here, it is equal to $S1 = ~ ($to | $t1) </a:t>
            </a:r>
          </a:p>
          <a:p>
            <a:pPr marL="0" indent="0">
              <a:buNone/>
            </a:pPr>
            <a:r>
              <a:rPr lang="en-IN" b="1" dirty="0"/>
              <a:t>	</a:t>
            </a:r>
            <a:r>
              <a:rPr lang="en-US" dirty="0" smtClean="0"/>
              <a:t>1111 1111 1111 1111 1111 </a:t>
            </a:r>
            <a:r>
              <a:rPr lang="en-US" dirty="0" smtClean="0">
                <a:solidFill>
                  <a:srgbClr val="FF0000"/>
                </a:solidFill>
              </a:rPr>
              <a:t>00</a:t>
            </a:r>
            <a:r>
              <a:rPr lang="en-US" dirty="0" smtClean="0"/>
              <a:t>11 1111 1111two (We got the NOT of the INPUT)</a:t>
            </a:r>
            <a:endParaRPr lang="en-US" dirty="0"/>
          </a:p>
          <a:p>
            <a:pPr marL="0" indent="0">
              <a:buNone/>
            </a:pPr>
            <a:endParaRPr lang="en-IN" b="1" dirty="0"/>
          </a:p>
        </p:txBody>
      </p:sp>
      <p:pic>
        <p:nvPicPr>
          <p:cNvPr id="4" name="Picture 3"/>
          <p:cNvPicPr>
            <a:picLocks noChangeAspect="1"/>
          </p:cNvPicPr>
          <p:nvPr/>
        </p:nvPicPr>
        <p:blipFill>
          <a:blip r:embed="rId2"/>
          <a:stretch>
            <a:fillRect/>
          </a:stretch>
        </p:blipFill>
        <p:spPr>
          <a:xfrm>
            <a:off x="11171599" y="1428750"/>
            <a:ext cx="1073647" cy="1253660"/>
          </a:xfrm>
          <a:prstGeom prst="rect">
            <a:avLst/>
          </a:prstGeom>
        </p:spPr>
      </p:pic>
      <p:pic>
        <p:nvPicPr>
          <p:cNvPr id="5" name="Picture 4"/>
          <p:cNvPicPr>
            <a:picLocks noChangeAspect="1"/>
          </p:cNvPicPr>
          <p:nvPr/>
        </p:nvPicPr>
        <p:blipFill>
          <a:blip r:embed="rId3"/>
          <a:stretch>
            <a:fillRect/>
          </a:stretch>
        </p:blipFill>
        <p:spPr>
          <a:xfrm>
            <a:off x="6689393" y="-21800"/>
            <a:ext cx="5486621" cy="1415200"/>
          </a:xfrm>
          <a:prstGeom prst="rect">
            <a:avLst/>
          </a:prstGeom>
        </p:spPr>
      </p:pic>
      <p:pic>
        <p:nvPicPr>
          <p:cNvPr id="7" name="Picture 6"/>
          <p:cNvPicPr>
            <a:picLocks noChangeAspect="1"/>
          </p:cNvPicPr>
          <p:nvPr/>
        </p:nvPicPr>
        <p:blipFill>
          <a:blip r:embed="rId4">
            <a:duotone>
              <a:schemeClr val="accent6">
                <a:shade val="45000"/>
                <a:satMod val="135000"/>
              </a:schemeClr>
              <a:prstClr val="white"/>
            </a:duotone>
          </a:blip>
          <a:stretch>
            <a:fillRect/>
          </a:stretch>
        </p:blipFill>
        <p:spPr>
          <a:xfrm>
            <a:off x="2446012" y="4686300"/>
            <a:ext cx="5801592" cy="726306"/>
          </a:xfrm>
          <a:prstGeom prst="rect">
            <a:avLst/>
          </a:prstGeom>
        </p:spPr>
      </p:pic>
      <p:sp>
        <p:nvSpPr>
          <p:cNvPr id="10" name="Date Placeholder 9"/>
          <p:cNvSpPr>
            <a:spLocks noGrp="1"/>
          </p:cNvSpPr>
          <p:nvPr>
            <p:ph type="dt" sz="half" idx="10"/>
          </p:nvPr>
        </p:nvSpPr>
        <p:spPr/>
        <p:txBody>
          <a:bodyPr/>
          <a:lstStyle/>
          <a:p>
            <a:fld id="{40BCC8D3-C939-428D-8AA5-832AAA0BBCB2}" type="datetime1">
              <a:rPr lang="en-US" smtClean="0"/>
              <a:t>6/20/2018</a:t>
            </a:fld>
            <a:endParaRPr lang="en-US" dirty="0"/>
          </a:p>
        </p:txBody>
      </p:sp>
      <p:sp>
        <p:nvSpPr>
          <p:cNvPr id="11" name="Footer Placeholder 10"/>
          <p:cNvSpPr>
            <a:spLocks noGrp="1"/>
          </p:cNvSpPr>
          <p:nvPr>
            <p:ph type="ftr" sz="quarter" idx="11"/>
          </p:nvPr>
        </p:nvSpPr>
        <p:spPr/>
        <p:txBody>
          <a:bodyPr/>
          <a:lstStyle/>
          <a:p>
            <a:r>
              <a:rPr lang="en-IN" smtClean="0"/>
              <a:t>COA by Shriram K Vasudevan</a:t>
            </a:r>
            <a:endParaRPr lang="en-US" dirty="0"/>
          </a:p>
        </p:txBody>
      </p:sp>
      <p:sp>
        <p:nvSpPr>
          <p:cNvPr id="12" name="Slide Number Placeholder 11"/>
          <p:cNvSpPr>
            <a:spLocks noGrp="1"/>
          </p:cNvSpPr>
          <p:nvPr>
            <p:ph type="sldNum" sz="quarter" idx="12"/>
          </p:nvPr>
        </p:nvSpPr>
        <p:spPr/>
        <p:txBody>
          <a:bodyPr/>
          <a:lstStyle/>
          <a:p>
            <a:fld id="{69E57DC2-970A-4B3E-BB1C-7A09969E49DF}" type="slidenum">
              <a:rPr lang="en-US" smtClean="0"/>
              <a:t>80</a:t>
            </a:fld>
            <a:endParaRPr lang="en-US" dirty="0"/>
          </a:p>
        </p:txBody>
      </p:sp>
    </p:spTree>
    <p:extLst>
      <p:ext uri="{BB962C8B-B14F-4D97-AF65-F5344CB8AC3E}">
        <p14:creationId xmlns:p14="http://schemas.microsoft.com/office/powerpoint/2010/main" val="30065229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0" y="0"/>
            <a:ext cx="9601200" cy="1485900"/>
          </a:xfrm>
        </p:spPr>
        <p:txBody>
          <a:bodyPr/>
          <a:lstStyle/>
          <a:p>
            <a:r>
              <a:rPr lang="en-IN" dirty="0" smtClean="0"/>
              <a:t>Your do it yourself. </a:t>
            </a:r>
            <a:endParaRPr lang="en-IN" dirty="0"/>
          </a:p>
        </p:txBody>
      </p:sp>
      <p:sp>
        <p:nvSpPr>
          <p:cNvPr id="3" name="Content Placeholder 2"/>
          <p:cNvSpPr>
            <a:spLocks noGrp="1"/>
          </p:cNvSpPr>
          <p:nvPr>
            <p:ph idx="1"/>
          </p:nvPr>
        </p:nvSpPr>
        <p:spPr>
          <a:xfrm>
            <a:off x="1498600" y="1155700"/>
            <a:ext cx="9601200" cy="990600"/>
          </a:xfrm>
        </p:spPr>
        <p:txBody>
          <a:bodyPr/>
          <a:lstStyle/>
          <a:p>
            <a:r>
              <a:rPr lang="en-IN" dirty="0" err="1"/>
              <a:t>a</a:t>
            </a:r>
            <a:r>
              <a:rPr lang="en-IN" dirty="0" err="1" smtClean="0"/>
              <a:t>ndi</a:t>
            </a:r>
            <a:r>
              <a:rPr lang="en-IN" dirty="0" smtClean="0"/>
              <a:t> </a:t>
            </a:r>
          </a:p>
          <a:p>
            <a:r>
              <a:rPr lang="en-IN" dirty="0" smtClean="0"/>
              <a:t>ori</a:t>
            </a:r>
            <a:endParaRPr lang="en-IN" dirty="0"/>
          </a:p>
        </p:txBody>
      </p:sp>
      <p:sp>
        <p:nvSpPr>
          <p:cNvPr id="5" name="TextBox 4"/>
          <p:cNvSpPr txBox="1"/>
          <p:nvPr/>
        </p:nvSpPr>
        <p:spPr>
          <a:xfrm>
            <a:off x="838200" y="2456934"/>
            <a:ext cx="10261600" cy="369332"/>
          </a:xfrm>
          <a:prstGeom prst="rect">
            <a:avLst/>
          </a:prstGeom>
          <a:noFill/>
        </p:spPr>
        <p:txBody>
          <a:bodyPr wrap="square" rtlCol="0">
            <a:spAutoFit/>
          </a:bodyPr>
          <a:lstStyle/>
          <a:p>
            <a:r>
              <a:rPr lang="en-IN" b="1" dirty="0" smtClean="0">
                <a:solidFill>
                  <a:srgbClr val="0070C0"/>
                </a:solidFill>
              </a:rPr>
              <a:t>A Summary!</a:t>
            </a:r>
            <a:endParaRPr lang="en-IN" b="1" dirty="0">
              <a:solidFill>
                <a:srgbClr val="0070C0"/>
              </a:solidFill>
            </a:endParaRPr>
          </a:p>
        </p:txBody>
      </p:sp>
      <p:pic>
        <p:nvPicPr>
          <p:cNvPr id="6" name="Picture 5"/>
          <p:cNvPicPr>
            <a:picLocks noChangeAspect="1"/>
          </p:cNvPicPr>
          <p:nvPr/>
        </p:nvPicPr>
        <p:blipFill>
          <a:blip r:embed="rId2"/>
          <a:stretch>
            <a:fillRect/>
          </a:stretch>
        </p:blipFill>
        <p:spPr>
          <a:xfrm>
            <a:off x="1255712" y="3302000"/>
            <a:ext cx="10620375" cy="2486025"/>
          </a:xfrm>
          <a:prstGeom prst="rect">
            <a:avLst/>
          </a:prstGeom>
        </p:spPr>
      </p:pic>
      <p:sp>
        <p:nvSpPr>
          <p:cNvPr id="7" name="Date Placeholder 6"/>
          <p:cNvSpPr>
            <a:spLocks noGrp="1"/>
          </p:cNvSpPr>
          <p:nvPr>
            <p:ph type="dt" sz="half" idx="10"/>
          </p:nvPr>
        </p:nvSpPr>
        <p:spPr/>
        <p:txBody>
          <a:bodyPr/>
          <a:lstStyle/>
          <a:p>
            <a:fld id="{FFAB0607-85EA-4952-AB9A-31195F216BAC}" type="datetime1">
              <a:rPr lang="en-US" smtClean="0"/>
              <a:t>6/20/2018</a:t>
            </a:fld>
            <a:endParaRPr lang="en-US" dirty="0"/>
          </a:p>
        </p:txBody>
      </p:sp>
      <p:sp>
        <p:nvSpPr>
          <p:cNvPr id="8" name="Footer Placeholder 7"/>
          <p:cNvSpPr>
            <a:spLocks noGrp="1"/>
          </p:cNvSpPr>
          <p:nvPr>
            <p:ph type="ftr" sz="quarter" idx="11"/>
          </p:nvPr>
        </p:nvSpPr>
        <p:spPr/>
        <p:txBody>
          <a:bodyPr/>
          <a:lstStyle/>
          <a:p>
            <a:r>
              <a:rPr lang="en-IN" smtClean="0"/>
              <a:t>COA by Shriram K Vasudevan</a:t>
            </a:r>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81</a:t>
            </a:fld>
            <a:endParaRPr lang="en-US" dirty="0"/>
          </a:p>
        </p:txBody>
      </p:sp>
    </p:spTree>
    <p:extLst>
      <p:ext uri="{BB962C8B-B14F-4D97-AF65-F5344CB8AC3E}">
        <p14:creationId xmlns:p14="http://schemas.microsoft.com/office/powerpoint/2010/main" val="230200806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sz="6000" dirty="0" smtClean="0"/>
              <a:t>Decision making instructions</a:t>
            </a:r>
            <a:endParaRPr lang="en-IN" sz="6000" dirty="0"/>
          </a:p>
        </p:txBody>
      </p:sp>
      <p:sp>
        <p:nvSpPr>
          <p:cNvPr id="5" name="Subtitle 4"/>
          <p:cNvSpPr>
            <a:spLocks noGrp="1"/>
          </p:cNvSpPr>
          <p:nvPr>
            <p:ph type="subTitle" idx="1"/>
          </p:nvPr>
        </p:nvSpPr>
        <p:spPr/>
        <p:txBody>
          <a:bodyPr/>
          <a:lstStyle/>
          <a:p>
            <a:r>
              <a:rPr lang="en-IN" dirty="0" smtClean="0"/>
              <a:t>Session – 9</a:t>
            </a:r>
          </a:p>
          <a:p>
            <a:r>
              <a:rPr lang="en-IN" dirty="0" smtClean="0"/>
              <a:t>Shriram K Vasudevan </a:t>
            </a:r>
            <a:endParaRPr lang="en-IN" dirty="0"/>
          </a:p>
        </p:txBody>
      </p:sp>
      <p:sp>
        <p:nvSpPr>
          <p:cNvPr id="2" name="Date Placeholder 1"/>
          <p:cNvSpPr>
            <a:spLocks noGrp="1"/>
          </p:cNvSpPr>
          <p:nvPr>
            <p:ph type="dt" sz="half" idx="10"/>
          </p:nvPr>
        </p:nvSpPr>
        <p:spPr/>
        <p:txBody>
          <a:bodyPr/>
          <a:lstStyle/>
          <a:p>
            <a:fld id="{B0200B93-A7E3-491F-B374-31E56958197A}" type="datetime1">
              <a:rPr lang="en-US" smtClean="0"/>
              <a:t>6/20/2018</a:t>
            </a:fld>
            <a:endParaRPr lang="en-US" dirty="0"/>
          </a:p>
        </p:txBody>
      </p:sp>
      <p:sp>
        <p:nvSpPr>
          <p:cNvPr id="3" name="Footer Placeholder 2"/>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82</a:t>
            </a:fld>
            <a:endParaRPr lang="en-US" dirty="0"/>
          </a:p>
        </p:txBody>
      </p:sp>
    </p:spTree>
    <p:extLst>
      <p:ext uri="{BB962C8B-B14F-4D97-AF65-F5344CB8AC3E}">
        <p14:creationId xmlns:p14="http://schemas.microsoft.com/office/powerpoint/2010/main" val="411009187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Decision Making</a:t>
            </a:r>
            <a:endParaRPr lang="en-IN" dirty="0"/>
          </a:p>
        </p:txBody>
      </p:sp>
      <p:sp>
        <p:nvSpPr>
          <p:cNvPr id="3" name="Content Placeholder 2"/>
          <p:cNvSpPr>
            <a:spLocks noGrp="1"/>
          </p:cNvSpPr>
          <p:nvPr>
            <p:ph idx="1"/>
          </p:nvPr>
        </p:nvSpPr>
        <p:spPr>
          <a:xfrm>
            <a:off x="1371600" y="1534160"/>
            <a:ext cx="9601200" cy="4196080"/>
          </a:xfrm>
        </p:spPr>
        <p:txBody>
          <a:bodyPr>
            <a:noAutofit/>
          </a:bodyPr>
          <a:lstStyle/>
          <a:p>
            <a:r>
              <a:rPr lang="en-US" sz="2400" dirty="0" smtClean="0"/>
              <a:t>The best part of a computer (i.e. Processor) is the ability towards making decisions. A calculator may not be that intelligent as a computer, from this particular aspect. N</a:t>
            </a:r>
          </a:p>
          <a:p>
            <a:r>
              <a:rPr lang="en-US" sz="2400" dirty="0" smtClean="0"/>
              <a:t>When the input data changes dynamically during runtime, there is a certain need to pull out different set of instructions.  (if A, Call X. if B, Call Y)  </a:t>
            </a:r>
          </a:p>
          <a:p>
            <a:r>
              <a:rPr lang="en-US" sz="2400" dirty="0" smtClean="0"/>
              <a:t>We are familiar with this in our high level programming languages through if, if else, while, do while etc. History has used goto as an option as well, which slowly has disappeared in the modern programming world.  </a:t>
            </a:r>
            <a:r>
              <a:rPr lang="en-US" sz="2400" dirty="0" smtClean="0">
                <a:solidFill>
                  <a:srgbClr val="FF0000"/>
                </a:solidFill>
              </a:rPr>
              <a:t> </a:t>
            </a:r>
          </a:p>
          <a:p>
            <a:r>
              <a:rPr lang="en-US" sz="2400" dirty="0" smtClean="0">
                <a:solidFill>
                  <a:srgbClr val="FF0000"/>
                </a:solidFill>
              </a:rPr>
              <a:t>MIPS is supporting 2 such instructions BEQ and BNE. </a:t>
            </a:r>
            <a:endParaRPr lang="en-US" sz="2400" dirty="0">
              <a:solidFill>
                <a:srgbClr val="0070C0"/>
              </a:solidFill>
            </a:endParaRPr>
          </a:p>
        </p:txBody>
      </p:sp>
      <p:sp>
        <p:nvSpPr>
          <p:cNvPr id="4" name="Date Placeholder 3"/>
          <p:cNvSpPr>
            <a:spLocks noGrp="1"/>
          </p:cNvSpPr>
          <p:nvPr>
            <p:ph type="dt" sz="half" idx="10"/>
          </p:nvPr>
        </p:nvSpPr>
        <p:spPr/>
        <p:txBody>
          <a:bodyPr/>
          <a:lstStyle/>
          <a:p>
            <a:fld id="{D0775DCE-F494-4859-8A9E-E89A849EDFE7}"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83</a:t>
            </a:fld>
            <a:endParaRPr lang="en-US" dirty="0"/>
          </a:p>
        </p:txBody>
      </p:sp>
    </p:spTree>
    <p:extLst>
      <p:ext uri="{BB962C8B-B14F-4D97-AF65-F5344CB8AC3E}">
        <p14:creationId xmlns:p14="http://schemas.microsoft.com/office/powerpoint/2010/main" val="358530231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Contd.,	</a:t>
            </a:r>
            <a:endParaRPr lang="en-IN" dirty="0"/>
          </a:p>
        </p:txBody>
      </p:sp>
      <p:sp>
        <p:nvSpPr>
          <p:cNvPr id="3" name="Content Placeholder 2"/>
          <p:cNvSpPr>
            <a:spLocks noGrp="1"/>
          </p:cNvSpPr>
          <p:nvPr>
            <p:ph idx="1"/>
          </p:nvPr>
        </p:nvSpPr>
        <p:spPr>
          <a:xfrm>
            <a:off x="1371600" y="1724025"/>
            <a:ext cx="9601200" cy="4143375"/>
          </a:xfrm>
        </p:spPr>
        <p:txBody>
          <a:bodyPr>
            <a:normAutofit fontScale="92500" lnSpcReduction="20000"/>
          </a:bodyPr>
          <a:lstStyle/>
          <a:p>
            <a:endParaRPr lang="en-US" dirty="0" smtClean="0"/>
          </a:p>
          <a:p>
            <a:r>
              <a:rPr lang="en-US" dirty="0" smtClean="0"/>
              <a:t>The </a:t>
            </a:r>
            <a:r>
              <a:rPr lang="en-US" dirty="0"/>
              <a:t>first </a:t>
            </a:r>
            <a:r>
              <a:rPr lang="en-US" dirty="0" smtClean="0"/>
              <a:t>instruction to be learnt is “BEQ” which can be expanded as Branch if Equal. </a:t>
            </a:r>
          </a:p>
          <a:p>
            <a:pPr lvl="6"/>
            <a:r>
              <a:rPr lang="en-US" dirty="0" smtClean="0">
                <a:solidFill>
                  <a:srgbClr val="FF0000"/>
                </a:solidFill>
              </a:rPr>
              <a:t>BEQ Reg1, Reg2, Label</a:t>
            </a:r>
            <a:endParaRPr lang="en-US" dirty="0">
              <a:solidFill>
                <a:srgbClr val="FF0000"/>
              </a:solidFill>
            </a:endParaRPr>
          </a:p>
          <a:p>
            <a:r>
              <a:rPr lang="en-US" dirty="0" smtClean="0"/>
              <a:t>What does this instruction imply? Simple. It says that the value in the reg1 shall be compared with value in reg2. if found equal, the branching shall happen to the label. </a:t>
            </a:r>
            <a:endParaRPr lang="en-US" dirty="0">
              <a:solidFill>
                <a:srgbClr val="C00000"/>
              </a:solidFill>
            </a:endParaRPr>
          </a:p>
          <a:p>
            <a:r>
              <a:rPr lang="en-US" dirty="0"/>
              <a:t>The second instruction is </a:t>
            </a:r>
            <a:r>
              <a:rPr lang="en-US" dirty="0" smtClean="0"/>
              <a:t>“BNE” which gets expanded as Branch if Not Equal. </a:t>
            </a:r>
          </a:p>
          <a:p>
            <a:pPr lvl="6"/>
            <a:r>
              <a:rPr lang="en-US" dirty="0" smtClean="0">
                <a:solidFill>
                  <a:srgbClr val="FF0000"/>
                </a:solidFill>
              </a:rPr>
              <a:t>BNE </a:t>
            </a:r>
            <a:r>
              <a:rPr lang="en-US" dirty="0">
                <a:solidFill>
                  <a:srgbClr val="FF0000"/>
                </a:solidFill>
              </a:rPr>
              <a:t>Reg1, Reg2, Label</a:t>
            </a:r>
          </a:p>
          <a:p>
            <a:pPr lvl="6"/>
            <a:endParaRPr lang="en-US" dirty="0"/>
          </a:p>
          <a:p>
            <a:r>
              <a:rPr lang="en-US" dirty="0"/>
              <a:t>It means </a:t>
            </a:r>
            <a:r>
              <a:rPr lang="en-US" dirty="0">
                <a:solidFill>
                  <a:srgbClr val="C00000"/>
                </a:solidFill>
              </a:rPr>
              <a:t>go to the statement labeled L1 </a:t>
            </a:r>
            <a:r>
              <a:rPr lang="en-US" dirty="0">
                <a:solidFill>
                  <a:srgbClr val="00B050"/>
                </a:solidFill>
              </a:rPr>
              <a:t>if the value in register1 does </a:t>
            </a:r>
            <a:r>
              <a:rPr lang="en-US" i="1" dirty="0">
                <a:solidFill>
                  <a:srgbClr val="00B050"/>
                </a:solidFill>
              </a:rPr>
              <a:t>not </a:t>
            </a:r>
            <a:r>
              <a:rPr lang="en-US" dirty="0">
                <a:solidFill>
                  <a:srgbClr val="00B050"/>
                </a:solidFill>
              </a:rPr>
              <a:t>equal the value in register2. </a:t>
            </a:r>
          </a:p>
          <a:p>
            <a:r>
              <a:rPr lang="en-US" dirty="0"/>
              <a:t>The mnemonic </a:t>
            </a:r>
            <a:r>
              <a:rPr lang="en-US" dirty="0" err="1">
                <a:solidFill>
                  <a:srgbClr val="C00000"/>
                </a:solidFill>
              </a:rPr>
              <a:t>bne</a:t>
            </a:r>
            <a:r>
              <a:rPr lang="en-US" dirty="0"/>
              <a:t> stands for </a:t>
            </a:r>
            <a:r>
              <a:rPr lang="en-US" i="1" dirty="0">
                <a:solidFill>
                  <a:srgbClr val="C00000"/>
                </a:solidFill>
              </a:rPr>
              <a:t>branch if not equal</a:t>
            </a:r>
            <a:r>
              <a:rPr lang="en-US" dirty="0">
                <a:solidFill>
                  <a:srgbClr val="C00000"/>
                </a:solidFill>
              </a:rPr>
              <a:t>. </a:t>
            </a:r>
          </a:p>
          <a:p>
            <a:r>
              <a:rPr lang="en-US" dirty="0"/>
              <a:t>These two instructions are traditionally called </a:t>
            </a:r>
            <a:r>
              <a:rPr lang="en-US" b="1" dirty="0"/>
              <a:t>conditional </a:t>
            </a:r>
            <a:r>
              <a:rPr lang="en-US" b="1" dirty="0" smtClean="0"/>
              <a:t>branches</a:t>
            </a:r>
          </a:p>
          <a:p>
            <a:r>
              <a:rPr lang="en-US" b="1" u="sng" dirty="0" err="1" smtClean="0">
                <a:solidFill>
                  <a:schemeClr val="accent6">
                    <a:lumMod val="75000"/>
                  </a:schemeClr>
                </a:solidFill>
              </a:rPr>
              <a:t>Slt</a:t>
            </a:r>
            <a:r>
              <a:rPr lang="en-US" b="1" u="sng" dirty="0" smtClean="0">
                <a:solidFill>
                  <a:schemeClr val="accent6">
                    <a:lumMod val="75000"/>
                  </a:schemeClr>
                </a:solidFill>
              </a:rPr>
              <a:t> is homework. Try it out yourself.</a:t>
            </a:r>
            <a:endParaRPr lang="en-IN" u="sng" dirty="0">
              <a:solidFill>
                <a:schemeClr val="accent6">
                  <a:lumMod val="75000"/>
                </a:schemeClr>
              </a:solidFill>
            </a:endParaRPr>
          </a:p>
        </p:txBody>
      </p:sp>
      <p:sp>
        <p:nvSpPr>
          <p:cNvPr id="4" name="Date Placeholder 3"/>
          <p:cNvSpPr>
            <a:spLocks noGrp="1"/>
          </p:cNvSpPr>
          <p:nvPr>
            <p:ph type="dt" sz="half" idx="10"/>
          </p:nvPr>
        </p:nvSpPr>
        <p:spPr/>
        <p:txBody>
          <a:bodyPr/>
          <a:lstStyle/>
          <a:p>
            <a:fld id="{6F853A8A-5E06-47FA-8AC3-67B4BE625CFC}"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84</a:t>
            </a:fld>
            <a:endParaRPr lang="en-US" dirty="0"/>
          </a:p>
        </p:txBody>
      </p:sp>
    </p:spTree>
    <p:extLst>
      <p:ext uri="{BB962C8B-B14F-4D97-AF65-F5344CB8AC3E}">
        <p14:creationId xmlns:p14="http://schemas.microsoft.com/office/powerpoint/2010/main" val="26304509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682" y="-104775"/>
            <a:ext cx="9601200" cy="1485900"/>
          </a:xfrm>
        </p:spPr>
        <p:txBody>
          <a:bodyPr/>
          <a:lstStyle/>
          <a:p>
            <a:r>
              <a:rPr lang="en-IN" dirty="0" smtClean="0"/>
              <a:t>Contd., </a:t>
            </a:r>
            <a:endParaRPr lang="en-IN" dirty="0"/>
          </a:p>
        </p:txBody>
      </p:sp>
      <p:sp>
        <p:nvSpPr>
          <p:cNvPr id="4" name="Date Placeholder 3"/>
          <p:cNvSpPr>
            <a:spLocks noGrp="1"/>
          </p:cNvSpPr>
          <p:nvPr>
            <p:ph type="dt" sz="half" idx="10"/>
          </p:nvPr>
        </p:nvSpPr>
        <p:spPr/>
        <p:txBody>
          <a:bodyPr/>
          <a:lstStyle/>
          <a:p>
            <a:fld id="{6F853A8A-5E06-47FA-8AC3-67B4BE625CFC}"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85</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902" y="0"/>
            <a:ext cx="5774262" cy="6858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867" y="0"/>
            <a:ext cx="5729738" cy="6858000"/>
          </a:xfrm>
          <a:prstGeom prst="rect">
            <a:avLst/>
          </a:prstGeom>
        </p:spPr>
      </p:pic>
    </p:spTree>
    <p:extLst>
      <p:ext uri="{BB962C8B-B14F-4D97-AF65-F5344CB8AC3E}">
        <p14:creationId xmlns:p14="http://schemas.microsoft.com/office/powerpoint/2010/main" val="377171768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While – let’s learn it for a while. </a:t>
            </a:r>
            <a:endParaRPr lang="en-IN" dirty="0"/>
          </a:p>
        </p:txBody>
      </p:sp>
      <p:sp>
        <p:nvSpPr>
          <p:cNvPr id="3" name="Content Placeholder 2"/>
          <p:cNvSpPr>
            <a:spLocks noGrp="1"/>
          </p:cNvSpPr>
          <p:nvPr>
            <p:ph idx="1"/>
          </p:nvPr>
        </p:nvSpPr>
        <p:spPr/>
        <p:txBody>
          <a:bodyPr/>
          <a:lstStyle/>
          <a:p>
            <a:r>
              <a:rPr lang="en-US" dirty="0"/>
              <a:t>Why important? </a:t>
            </a:r>
          </a:p>
          <a:p>
            <a:pPr lvl="1"/>
            <a:r>
              <a:rPr lang="en-US" sz="1800" dirty="0"/>
              <a:t>Iterative operations are carried out with Loops (after checking for conditions</a:t>
            </a:r>
            <a:r>
              <a:rPr lang="en-US" sz="1800" dirty="0" smtClean="0"/>
              <a:t>). </a:t>
            </a:r>
          </a:p>
          <a:p>
            <a:pPr lvl="1"/>
            <a:r>
              <a:rPr lang="en-US" sz="1800" dirty="0" smtClean="0"/>
              <a:t>Recollect what do we do with traditional while loop in the C Programming. </a:t>
            </a:r>
          </a:p>
          <a:p>
            <a:pPr lvl="1"/>
            <a:r>
              <a:rPr lang="en-US" sz="1800" dirty="0" smtClean="0"/>
              <a:t>An instance shall be handy. </a:t>
            </a:r>
          </a:p>
          <a:p>
            <a:pPr lvl="1"/>
            <a:r>
              <a:rPr lang="en-US" sz="1800" dirty="0" smtClean="0"/>
              <a:t>Let us write code for while in MIPS with having C code as reference. </a:t>
            </a:r>
            <a:endParaRPr lang="en-US" sz="1800" dirty="0"/>
          </a:p>
          <a:p>
            <a:pPr marL="457200" lvl="1" indent="0">
              <a:buNone/>
            </a:pPr>
            <a:endParaRPr lang="en-US" sz="1800" dirty="0"/>
          </a:p>
          <a:p>
            <a:endParaRPr lang="en-US" dirty="0"/>
          </a:p>
          <a:p>
            <a:endParaRPr lang="en-IN" dirty="0"/>
          </a:p>
        </p:txBody>
      </p:sp>
      <p:sp>
        <p:nvSpPr>
          <p:cNvPr id="4" name="Date Placeholder 3"/>
          <p:cNvSpPr>
            <a:spLocks noGrp="1"/>
          </p:cNvSpPr>
          <p:nvPr>
            <p:ph type="dt" sz="half" idx="10"/>
          </p:nvPr>
        </p:nvSpPr>
        <p:spPr/>
        <p:txBody>
          <a:bodyPr/>
          <a:lstStyle/>
          <a:p>
            <a:fld id="{6F853A8A-5E06-47FA-8AC3-67B4BE625CFC}"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86</a:t>
            </a:fld>
            <a:endParaRPr lang="en-US" dirty="0"/>
          </a:p>
        </p:txBody>
      </p:sp>
    </p:spTree>
    <p:extLst>
      <p:ext uri="{BB962C8B-B14F-4D97-AF65-F5344CB8AC3E}">
        <p14:creationId xmlns:p14="http://schemas.microsoft.com/office/powerpoint/2010/main" val="16590608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F853A8A-5E06-47FA-8AC3-67B4BE625CFC}"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87</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325917" cy="68580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7354" y="625733"/>
            <a:ext cx="6014720" cy="5201920"/>
          </a:xfrm>
          <a:prstGeom prst="rect">
            <a:avLst/>
          </a:prstGeom>
        </p:spPr>
      </p:pic>
    </p:spTree>
    <p:extLst>
      <p:ext uri="{BB962C8B-B14F-4D97-AF65-F5344CB8AC3E}">
        <p14:creationId xmlns:p14="http://schemas.microsoft.com/office/powerpoint/2010/main" val="40569068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Let us know SWITCH - CASE</a:t>
            </a:r>
            <a:endParaRPr lang="en-IN" dirty="0"/>
          </a:p>
        </p:txBody>
      </p:sp>
      <p:sp>
        <p:nvSpPr>
          <p:cNvPr id="3" name="Content Placeholder 2"/>
          <p:cNvSpPr>
            <a:spLocks noGrp="1"/>
          </p:cNvSpPr>
          <p:nvPr>
            <p:ph idx="1"/>
          </p:nvPr>
        </p:nvSpPr>
        <p:spPr/>
        <p:txBody>
          <a:bodyPr>
            <a:normAutofit/>
          </a:bodyPr>
          <a:lstStyle/>
          <a:p>
            <a:r>
              <a:rPr lang="en-US" dirty="0" smtClean="0"/>
              <a:t>You know what is switch-case. It provides comfort for the programmer to select one of alternatives. </a:t>
            </a:r>
          </a:p>
          <a:p>
            <a:r>
              <a:rPr lang="en-US" dirty="0" smtClean="0"/>
              <a:t>Many languages including scripting languages support switch-case.  </a:t>
            </a:r>
          </a:p>
          <a:p>
            <a:r>
              <a:rPr lang="en-US" dirty="0" smtClean="0"/>
              <a:t>We do not have switch case supported directly through instructions in MIPS. </a:t>
            </a:r>
          </a:p>
          <a:p>
            <a:r>
              <a:rPr lang="en-US" dirty="0" smtClean="0"/>
              <a:t>But, we have other ideas. </a:t>
            </a:r>
          </a:p>
          <a:p>
            <a:pPr lvl="1"/>
            <a:r>
              <a:rPr lang="en-US" dirty="0" smtClean="0"/>
              <a:t>Implement switch case through if-then-else sequence.  </a:t>
            </a:r>
            <a:r>
              <a:rPr lang="en-US" dirty="0" smtClean="0">
                <a:solidFill>
                  <a:srgbClr val="FF0000"/>
                </a:solidFill>
              </a:rPr>
              <a:t> </a:t>
            </a:r>
          </a:p>
          <a:p>
            <a:pPr lvl="1"/>
            <a:r>
              <a:rPr lang="en-US" dirty="0" smtClean="0">
                <a:solidFill>
                  <a:srgbClr val="FF0000"/>
                </a:solidFill>
              </a:rPr>
              <a:t>Try this out yourself! A simple home work, folks!</a:t>
            </a:r>
            <a:endParaRPr lang="en-US" dirty="0">
              <a:solidFill>
                <a:srgbClr val="002060"/>
              </a:solidFill>
            </a:endParaRPr>
          </a:p>
          <a:p>
            <a:endParaRPr lang="en-IN" dirty="0"/>
          </a:p>
        </p:txBody>
      </p:sp>
      <p:sp>
        <p:nvSpPr>
          <p:cNvPr id="4" name="Date Placeholder 3"/>
          <p:cNvSpPr>
            <a:spLocks noGrp="1"/>
          </p:cNvSpPr>
          <p:nvPr>
            <p:ph type="dt" sz="half" idx="10"/>
          </p:nvPr>
        </p:nvSpPr>
        <p:spPr/>
        <p:txBody>
          <a:bodyPr/>
          <a:lstStyle/>
          <a:p>
            <a:fld id="{6F853A8A-5E06-47FA-8AC3-67B4BE625CFC}"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88</a:t>
            </a:fld>
            <a:endParaRPr lang="en-US" dirty="0"/>
          </a:p>
        </p:txBody>
      </p:sp>
    </p:spTree>
    <p:extLst>
      <p:ext uri="{BB962C8B-B14F-4D97-AF65-F5344CB8AC3E}">
        <p14:creationId xmlns:p14="http://schemas.microsoft.com/office/powerpoint/2010/main" val="36769563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 final summary!</a:t>
            </a:r>
            <a:endParaRPr lang="en-IN" dirty="0"/>
          </a:p>
        </p:txBody>
      </p:sp>
      <p:sp>
        <p:nvSpPr>
          <p:cNvPr id="4" name="Date Placeholder 3"/>
          <p:cNvSpPr>
            <a:spLocks noGrp="1"/>
          </p:cNvSpPr>
          <p:nvPr>
            <p:ph type="dt" sz="half" idx="10"/>
          </p:nvPr>
        </p:nvSpPr>
        <p:spPr/>
        <p:txBody>
          <a:bodyPr/>
          <a:lstStyle/>
          <a:p>
            <a:fld id="{6F853A8A-5E06-47FA-8AC3-67B4BE625CFC}"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89</a:t>
            </a:fld>
            <a:endParaRPr lang="en-US" dirty="0"/>
          </a:p>
        </p:txBody>
      </p:sp>
      <p:pic>
        <p:nvPicPr>
          <p:cNvPr id="7" name="Picture 6"/>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1176488" y="1310640"/>
            <a:ext cx="10404106" cy="5059680"/>
          </a:xfrm>
          <a:prstGeom prst="rect">
            <a:avLst/>
          </a:prstGeom>
        </p:spPr>
      </p:pic>
    </p:spTree>
    <p:extLst>
      <p:ext uri="{BB962C8B-B14F-4D97-AF65-F5344CB8AC3E}">
        <p14:creationId xmlns:p14="http://schemas.microsoft.com/office/powerpoint/2010/main" val="1337100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Contd., </a:t>
            </a:r>
            <a:endParaRPr lang="en-IN" dirty="0"/>
          </a:p>
        </p:txBody>
      </p:sp>
      <p:sp>
        <p:nvSpPr>
          <p:cNvPr id="3" name="Content Placeholder 2"/>
          <p:cNvSpPr>
            <a:spLocks noGrp="1"/>
          </p:cNvSpPr>
          <p:nvPr>
            <p:ph idx="1"/>
          </p:nvPr>
        </p:nvSpPr>
        <p:spPr>
          <a:xfrm>
            <a:off x="1371600" y="1837509"/>
            <a:ext cx="9601200" cy="4029891"/>
          </a:xfrm>
        </p:spPr>
        <p:txBody>
          <a:bodyPr>
            <a:normAutofit lnSpcReduction="10000"/>
          </a:bodyPr>
          <a:lstStyle/>
          <a:p>
            <a:r>
              <a:rPr lang="en-IN" dirty="0"/>
              <a:t>ISA helps in defining the operations, modes of operation supported, addressing, storage related inputs, how to use, perhaps, how to access the operands through instructions etc. </a:t>
            </a:r>
          </a:p>
          <a:p>
            <a:r>
              <a:rPr lang="en-IN" dirty="0"/>
              <a:t>In short, or more precisely, one could say that, a processor is detailed through the instruction set architecture. </a:t>
            </a:r>
            <a:endParaRPr lang="en-IN" dirty="0" smtClean="0"/>
          </a:p>
          <a:p>
            <a:r>
              <a:rPr lang="en-IN" dirty="0" smtClean="0"/>
              <a:t>There </a:t>
            </a:r>
            <a:r>
              <a:rPr lang="en-IN" dirty="0"/>
              <a:t>are many processors and there could be many ISAs. </a:t>
            </a:r>
            <a:endParaRPr lang="en-IN" dirty="0" smtClean="0"/>
          </a:p>
          <a:p>
            <a:r>
              <a:rPr lang="en-IN" dirty="0" smtClean="0"/>
              <a:t>The </a:t>
            </a:r>
            <a:r>
              <a:rPr lang="en-IN" dirty="0"/>
              <a:t>ISA would support multiple instructions and instruction types based on the processor selected. </a:t>
            </a:r>
            <a:endParaRPr lang="en-IN" dirty="0" smtClean="0"/>
          </a:p>
          <a:p>
            <a:r>
              <a:rPr lang="en-IN" dirty="0" smtClean="0"/>
              <a:t>The </a:t>
            </a:r>
            <a:r>
              <a:rPr lang="en-IN" dirty="0"/>
              <a:t>instructions specified by the ISA shall be well interpreted by the processor and corresponding action shall be initiated. ISA is a collection of instructions and formats supported for the processor. Through ISA, i.e. instructions one can access the resources. </a:t>
            </a:r>
          </a:p>
          <a:p>
            <a:pPr marL="0" indent="0">
              <a:buNone/>
            </a:pPr>
            <a:endParaRPr lang="en-IN" dirty="0"/>
          </a:p>
          <a:p>
            <a:endParaRPr lang="en-IN" dirty="0"/>
          </a:p>
        </p:txBody>
      </p:sp>
      <p:sp>
        <p:nvSpPr>
          <p:cNvPr id="4" name="Date Placeholder 3"/>
          <p:cNvSpPr>
            <a:spLocks noGrp="1"/>
          </p:cNvSpPr>
          <p:nvPr>
            <p:ph type="dt" sz="half" idx="10"/>
          </p:nvPr>
        </p:nvSpPr>
        <p:spPr/>
        <p:txBody>
          <a:bodyPr/>
          <a:lstStyle/>
          <a:p>
            <a:fld id="{82F3F3F5-092D-4EA6-A84A-63D996308B93}"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9</a:t>
            </a:fld>
            <a:endParaRPr lang="en-US" dirty="0"/>
          </a:p>
        </p:txBody>
      </p:sp>
    </p:spTree>
    <p:extLst>
      <p:ext uri="{BB962C8B-B14F-4D97-AF65-F5344CB8AC3E}">
        <p14:creationId xmlns:p14="http://schemas.microsoft.com/office/powerpoint/2010/main" val="45622521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Contd., </a:t>
            </a:r>
            <a:endParaRPr lang="en-IN" dirty="0"/>
          </a:p>
        </p:txBody>
      </p:sp>
      <p:sp>
        <p:nvSpPr>
          <p:cNvPr id="4" name="Date Placeholder 3"/>
          <p:cNvSpPr>
            <a:spLocks noGrp="1"/>
          </p:cNvSpPr>
          <p:nvPr>
            <p:ph type="dt" sz="half" idx="10"/>
          </p:nvPr>
        </p:nvSpPr>
        <p:spPr/>
        <p:txBody>
          <a:bodyPr/>
          <a:lstStyle/>
          <a:p>
            <a:fld id="{6F853A8A-5E06-47FA-8AC3-67B4BE625CFC}"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90</a:t>
            </a:fld>
            <a:endParaRPr lang="en-US" dirty="0"/>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475623" y="1335881"/>
            <a:ext cx="10017457" cy="4981575"/>
          </a:xfrm>
          <a:prstGeom prst="rect">
            <a:avLst/>
          </a:prstGeom>
        </p:spPr>
      </p:pic>
    </p:spTree>
    <p:extLst>
      <p:ext uri="{BB962C8B-B14F-4D97-AF65-F5344CB8AC3E}">
        <p14:creationId xmlns:p14="http://schemas.microsoft.com/office/powerpoint/2010/main" val="411063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IN" dirty="0" smtClean="0"/>
              <a:t>Thanks</a:t>
            </a:r>
            <a:endParaRPr lang="en-IN" dirty="0"/>
          </a:p>
        </p:txBody>
      </p:sp>
      <p:sp>
        <p:nvSpPr>
          <p:cNvPr id="8" name="Subtitle 7"/>
          <p:cNvSpPr>
            <a:spLocks noGrp="1"/>
          </p:cNvSpPr>
          <p:nvPr>
            <p:ph type="subTitle" idx="1"/>
          </p:nvPr>
        </p:nvSpPr>
        <p:spPr/>
        <p:txBody>
          <a:bodyPr>
            <a:normAutofit fontScale="70000" lnSpcReduction="20000"/>
          </a:bodyPr>
          <a:lstStyle/>
          <a:p>
            <a:r>
              <a:rPr lang="en-IN" dirty="0" smtClean="0"/>
              <a:t>Shriram K Vasudevan</a:t>
            </a:r>
          </a:p>
          <a:p>
            <a:r>
              <a:rPr lang="en-IN" dirty="0" smtClean="0"/>
              <a:t>YouTube: </a:t>
            </a:r>
            <a:r>
              <a:rPr lang="en-IN" dirty="0">
                <a:hlinkClick r:id="rId2"/>
              </a:rPr>
              <a:t>https://</a:t>
            </a:r>
            <a:r>
              <a:rPr lang="en-IN" dirty="0" smtClean="0">
                <a:hlinkClick r:id="rId2"/>
              </a:rPr>
              <a:t>www.youtube.com/playlist?list=PL3uLubnzL2TnsFH20zsKOcaViV0Jl_b3h</a:t>
            </a:r>
            <a:r>
              <a:rPr lang="en-IN" dirty="0" smtClean="0"/>
              <a:t> </a:t>
            </a:r>
            <a:endParaRPr lang="en-IN" dirty="0"/>
          </a:p>
        </p:txBody>
      </p:sp>
      <p:sp>
        <p:nvSpPr>
          <p:cNvPr id="4" name="Date Placeholder 3"/>
          <p:cNvSpPr>
            <a:spLocks noGrp="1"/>
          </p:cNvSpPr>
          <p:nvPr>
            <p:ph type="dt" sz="half" idx="10"/>
          </p:nvPr>
        </p:nvSpPr>
        <p:spPr/>
        <p:txBody>
          <a:bodyPr/>
          <a:lstStyle/>
          <a:p>
            <a:fld id="{6F853A8A-5E06-47FA-8AC3-67B4BE625CFC}" type="datetime1">
              <a:rPr lang="en-US" smtClean="0"/>
              <a:t>6/20/2018</a:t>
            </a:fld>
            <a:endParaRPr lang="en-US" dirty="0"/>
          </a:p>
        </p:txBody>
      </p:sp>
      <p:sp>
        <p:nvSpPr>
          <p:cNvPr id="5" name="Footer Placeholder 4"/>
          <p:cNvSpPr>
            <a:spLocks noGrp="1"/>
          </p:cNvSpPr>
          <p:nvPr>
            <p:ph type="ftr" sz="quarter" idx="11"/>
          </p:nvPr>
        </p:nvSpPr>
        <p:spPr/>
        <p:txBody>
          <a:bodyPr/>
          <a:lstStyle/>
          <a:p>
            <a:r>
              <a:rPr lang="en-IN" smtClean="0"/>
              <a:t>COA by Shriram K Vasudevan</a:t>
            </a:r>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91</a:t>
            </a:fld>
            <a:endParaRPr lang="en-US" dirty="0"/>
          </a:p>
        </p:txBody>
      </p:sp>
    </p:spTree>
    <p:extLst>
      <p:ext uri="{BB962C8B-B14F-4D97-AF65-F5344CB8AC3E}">
        <p14:creationId xmlns:p14="http://schemas.microsoft.com/office/powerpoint/2010/main" val="403094913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2303</TotalTime>
  <Words>5588</Words>
  <Application>Microsoft Office PowerPoint</Application>
  <PresentationFormat>Widescreen</PresentationFormat>
  <Paragraphs>758</Paragraphs>
  <Slides>91</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91</vt:i4>
      </vt:variant>
    </vt:vector>
  </HeadingPairs>
  <TitlesOfParts>
    <vt:vector size="104" baseType="lpstr">
      <vt:lpstr>Arial Unicode MS</vt:lpstr>
      <vt:lpstr>微軟正黑體</vt:lpstr>
      <vt:lpstr>Arial</vt:lpstr>
      <vt:lpstr>Calibri</vt:lpstr>
      <vt:lpstr>Courier New</vt:lpstr>
      <vt:lpstr>Franklin Gothic Book</vt:lpstr>
      <vt:lpstr>LetterGothic</vt:lpstr>
      <vt:lpstr>Minion-Regular</vt:lpstr>
      <vt:lpstr>Miriam Fixed</vt:lpstr>
      <vt:lpstr>Palatino-Roman</vt:lpstr>
      <vt:lpstr>Times New Roman</vt:lpstr>
      <vt:lpstr>Wingdings</vt:lpstr>
      <vt:lpstr>Crop</vt:lpstr>
      <vt:lpstr>Computer organization and architecture</vt:lpstr>
      <vt:lpstr>Can you look at this diagram for a min?</vt:lpstr>
      <vt:lpstr>What is Computer Architecture and Organization? </vt:lpstr>
      <vt:lpstr>Contd.,</vt:lpstr>
      <vt:lpstr>Let us compare!</vt:lpstr>
      <vt:lpstr>Hence, we can conclude this way!</vt:lpstr>
      <vt:lpstr>Computer organization and architecture</vt:lpstr>
      <vt:lpstr>ISA – Instruction Set Architecture</vt:lpstr>
      <vt:lpstr>Contd., </vt:lpstr>
      <vt:lpstr>Contd.,</vt:lpstr>
      <vt:lpstr>Contd., </vt:lpstr>
      <vt:lpstr>Computer organization and architecture</vt:lpstr>
      <vt:lpstr>Types of ISA – An understanding </vt:lpstr>
      <vt:lpstr>Contd.,</vt:lpstr>
      <vt:lpstr>Contd., </vt:lpstr>
      <vt:lpstr>Contd., </vt:lpstr>
      <vt:lpstr>Contd.,</vt:lpstr>
      <vt:lpstr>Contd.,</vt:lpstr>
      <vt:lpstr>Computer organization and architecture</vt:lpstr>
      <vt:lpstr>Instruction Execution Cycle and Terms Recap. </vt:lpstr>
      <vt:lpstr>Some fundamental terms for recap…</vt:lpstr>
      <vt:lpstr>CISC vs. RISC</vt:lpstr>
      <vt:lpstr>PowerPoint Presentation</vt:lpstr>
      <vt:lpstr>So…</vt:lpstr>
      <vt:lpstr>PowerPoint Presentation</vt:lpstr>
      <vt:lpstr>Little Endian and Big Endian Formats – A Clear understanding.</vt:lpstr>
      <vt:lpstr>PowerPoint Presentation</vt:lpstr>
      <vt:lpstr>Harvard and Von-Neumann Architecture – Let’s uncover the jargons</vt:lpstr>
      <vt:lpstr>PowerPoint Presentation</vt:lpstr>
      <vt:lpstr>Thanks</vt:lpstr>
      <vt:lpstr>Addressing modes</vt:lpstr>
      <vt:lpstr>Remember</vt:lpstr>
      <vt:lpstr>Addressing Modes  How do I travel to the destiny?</vt:lpstr>
      <vt:lpstr>Immediate Addressing</vt:lpstr>
      <vt:lpstr>Direct Addressing Mode.</vt:lpstr>
      <vt:lpstr>Indirect Addressing mode.. </vt:lpstr>
      <vt:lpstr>Register Addressing Mode. </vt:lpstr>
      <vt:lpstr>Register Indirect Addressing </vt:lpstr>
      <vt:lpstr>Displacement Addressing (indexed)</vt:lpstr>
      <vt:lpstr>Stack addressing mode.. </vt:lpstr>
      <vt:lpstr>Let us go to mips</vt:lpstr>
      <vt:lpstr>What is MIPS? </vt:lpstr>
      <vt:lpstr>MIPS – How it all happened? From where did we reach MIPS?</vt:lpstr>
      <vt:lpstr>Let’s understand this as well.</vt:lpstr>
      <vt:lpstr>MIPS Instructions</vt:lpstr>
      <vt:lpstr>Let us understand how it looks like…</vt:lpstr>
      <vt:lpstr>DESIGN RULES – part 1</vt:lpstr>
      <vt:lpstr>Let us learn the instructions. But, with some design rules in place. </vt:lpstr>
      <vt:lpstr>MIPS writing / representation notations (This is like the coding guidelines)</vt:lpstr>
      <vt:lpstr>Lets add some fun… </vt:lpstr>
      <vt:lpstr>Fantastic Four – Design Rules </vt:lpstr>
      <vt:lpstr>Contd., </vt:lpstr>
      <vt:lpstr>Lets go a bit deeper…</vt:lpstr>
      <vt:lpstr>Inference</vt:lpstr>
      <vt:lpstr>Rule – 2  Make it smaller (As it would be faster)</vt:lpstr>
      <vt:lpstr>Let us learn what R Type instructions are all about!!! Fun Ride!!!!</vt:lpstr>
      <vt:lpstr>Contd., </vt:lpstr>
      <vt:lpstr>Understand this as well…</vt:lpstr>
      <vt:lpstr>Lets learn I Type Instructions (Once this is done, we are half done)</vt:lpstr>
      <vt:lpstr>An instance:</vt:lpstr>
      <vt:lpstr>Lets also know this… Why we need load and store? </vt:lpstr>
      <vt:lpstr>How much important is I TYPE Instruction (addi) </vt:lpstr>
      <vt:lpstr>Contd.,  An Example Again…</vt:lpstr>
      <vt:lpstr>PowerPoint Presentation</vt:lpstr>
      <vt:lpstr>PowerPoint Presentation</vt:lpstr>
      <vt:lpstr>So far.. So good. </vt:lpstr>
      <vt:lpstr>DESIGN RULES – part 2</vt:lpstr>
      <vt:lpstr>Rule : 3  Make the common case fast.</vt:lpstr>
      <vt:lpstr>Remember this – This is for good!</vt:lpstr>
      <vt:lpstr>Rule : 4  We have to accept some compromises to get good design in place. </vt:lpstr>
      <vt:lpstr>PowerPoint Presentation</vt:lpstr>
      <vt:lpstr>Summary for you… </vt:lpstr>
      <vt:lpstr>Let’s learn logical instructions</vt:lpstr>
      <vt:lpstr>Logical Move!</vt:lpstr>
      <vt:lpstr>Let us learn one by one, logically! SLL and SRL:</vt:lpstr>
      <vt:lpstr>Contd.,</vt:lpstr>
      <vt:lpstr>Additional Responsibility of SLL</vt:lpstr>
      <vt:lpstr>and it is AND! </vt:lpstr>
      <vt:lpstr>now it is OR, or we quit!</vt:lpstr>
      <vt:lpstr>NOT through NOR!</vt:lpstr>
      <vt:lpstr>Your do it yourself. </vt:lpstr>
      <vt:lpstr>Decision making instructions</vt:lpstr>
      <vt:lpstr>Decision Making</vt:lpstr>
      <vt:lpstr>Contd., </vt:lpstr>
      <vt:lpstr>Contd., </vt:lpstr>
      <vt:lpstr>While – let’s learn it for a while. </vt:lpstr>
      <vt:lpstr>PowerPoint Presentation</vt:lpstr>
      <vt:lpstr>Let us know SWITCH - CASE</vt:lpstr>
      <vt:lpstr>A final summary!</vt:lpstr>
      <vt:lpstr>Contd., </vt:lpstr>
      <vt:lpstr>Thanks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organization and architecture</dc:title>
  <dc:creator>Shriram K V</dc:creator>
  <cp:lastModifiedBy>Shriram K V</cp:lastModifiedBy>
  <cp:revision>93</cp:revision>
  <dcterms:created xsi:type="dcterms:W3CDTF">2018-04-30T01:39:56Z</dcterms:created>
  <dcterms:modified xsi:type="dcterms:W3CDTF">2018-06-20T05:04:17Z</dcterms:modified>
</cp:coreProperties>
</file>